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0"/>
  </p:notesMasterIdLst>
  <p:handoutMasterIdLst>
    <p:handoutMasterId r:id="rId61"/>
  </p:handoutMasterIdLst>
  <p:sldIdLst>
    <p:sldId id="332" r:id="rId2"/>
    <p:sldId id="266" r:id="rId3"/>
    <p:sldId id="256" r:id="rId4"/>
    <p:sldId id="257" r:id="rId5"/>
    <p:sldId id="258" r:id="rId6"/>
    <p:sldId id="323" r:id="rId7"/>
    <p:sldId id="260" r:id="rId8"/>
    <p:sldId id="261" r:id="rId9"/>
    <p:sldId id="262" r:id="rId10"/>
    <p:sldId id="264" r:id="rId11"/>
    <p:sldId id="265" r:id="rId12"/>
    <p:sldId id="263" r:id="rId13"/>
    <p:sldId id="267" r:id="rId14"/>
    <p:sldId id="268" r:id="rId15"/>
    <p:sldId id="269" r:id="rId16"/>
    <p:sldId id="270" r:id="rId17"/>
    <p:sldId id="272" r:id="rId18"/>
    <p:sldId id="271" r:id="rId19"/>
    <p:sldId id="284" r:id="rId20"/>
    <p:sldId id="278" r:id="rId21"/>
    <p:sldId id="273" r:id="rId22"/>
    <p:sldId id="326" r:id="rId23"/>
    <p:sldId id="274" r:id="rId24"/>
    <p:sldId id="275" r:id="rId25"/>
    <p:sldId id="282" r:id="rId26"/>
    <p:sldId id="327" r:id="rId27"/>
    <p:sldId id="276" r:id="rId28"/>
    <p:sldId id="277" r:id="rId29"/>
    <p:sldId id="279" r:id="rId30"/>
    <p:sldId id="280" r:id="rId31"/>
    <p:sldId id="281" r:id="rId32"/>
    <p:sldId id="333" r:id="rId33"/>
    <p:sldId id="328" r:id="rId34"/>
    <p:sldId id="283" r:id="rId35"/>
    <p:sldId id="285" r:id="rId36"/>
    <p:sldId id="316" r:id="rId37"/>
    <p:sldId id="286" r:id="rId38"/>
    <p:sldId id="287" r:id="rId39"/>
    <p:sldId id="288" r:id="rId40"/>
    <p:sldId id="289" r:id="rId41"/>
    <p:sldId id="291" r:id="rId42"/>
    <p:sldId id="292" r:id="rId43"/>
    <p:sldId id="296" r:id="rId44"/>
    <p:sldId id="297" r:id="rId45"/>
    <p:sldId id="299" r:id="rId46"/>
    <p:sldId id="303" r:id="rId47"/>
    <p:sldId id="302" r:id="rId48"/>
    <p:sldId id="301" r:id="rId49"/>
    <p:sldId id="300" r:id="rId50"/>
    <p:sldId id="304" r:id="rId51"/>
    <p:sldId id="305" r:id="rId52"/>
    <p:sldId id="308" r:id="rId53"/>
    <p:sldId id="309" r:id="rId54"/>
    <p:sldId id="306" r:id="rId55"/>
    <p:sldId id="307" r:id="rId56"/>
    <p:sldId id="310" r:id="rId57"/>
    <p:sldId id="312" r:id="rId58"/>
    <p:sldId id="315" r:id="rId59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91" autoAdjust="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3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98"/>
    </p:cViewPr>
  </p:sorterViewPr>
  <p:notesViewPr>
    <p:cSldViewPr>
      <p:cViewPr varScale="1">
        <p:scale>
          <a:sx n="65" d="100"/>
          <a:sy n="65" d="100"/>
        </p:scale>
        <p:origin x="-2630" y="-8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C50F982-1C39-4034-B1C6-A1AFB2F0605F}" type="datetimeFigureOut">
              <a:rPr lang="nl-NL"/>
              <a:pPr>
                <a:defRPr/>
              </a:pPr>
              <a:t>4-1-2015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0DD7D4E-AB83-4695-A051-7E46BD3784F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63E4858-A375-4C10-BF1C-D2714544FE4E}" type="datetimeFigureOut">
              <a:rPr lang="nl-NL"/>
              <a:pPr>
                <a:defRPr/>
              </a:pPr>
              <a:t>4-1-2015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AEF26BE-E9A6-4242-BA33-3CBB29EDE84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nl-NL" smtClean="0"/>
              <a:t>*Draagbare bloedsuikermeters: o.h.a. veneus gecallibreerd. Geijkte meters mogen een meetfout van + en – 15% hebben. Daarom ruime marges bij de afkappunten.</a:t>
            </a:r>
          </a:p>
          <a:p>
            <a:pPr eaLnBrk="1" hangingPunct="1">
              <a:spcBef>
                <a:spcPct val="0"/>
              </a:spcBef>
            </a:pPr>
            <a:r>
              <a:rPr lang="nl-NL" smtClean="0"/>
              <a:t>** 2</a:t>
            </a:r>
            <a:r>
              <a:rPr lang="nl-NL" baseline="30000" smtClean="0"/>
              <a:t>e</a:t>
            </a:r>
            <a:r>
              <a:rPr lang="nl-NL" smtClean="0"/>
              <a:t> meting door het laboratorium</a:t>
            </a:r>
          </a:p>
        </p:txBody>
      </p:sp>
      <p:sp>
        <p:nvSpPr>
          <p:cNvPr id="7475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ED107E2-0D84-485C-9602-CE8010B492DC}" type="slidenum">
              <a:rPr lang="nl-NL" smtClean="0"/>
              <a:pPr/>
              <a:t>19</a:t>
            </a:fld>
            <a:endParaRPr 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nl-NL" dirty="0" smtClean="0"/>
              <a:t>LESA: begeleiding diëtist: na stellen diagnose; streefwaarden worden niet bereikt; start insuline; zwangerschapswens</a:t>
            </a:r>
          </a:p>
        </p:txBody>
      </p:sp>
      <p:sp>
        <p:nvSpPr>
          <p:cNvPr id="7578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8242F59-D048-483D-9AB2-152FD37AADCF}" type="slidenum">
              <a:rPr lang="nl-NL" smtClean="0"/>
              <a:pPr/>
              <a:t>35</a:t>
            </a:fld>
            <a:endParaRPr 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hthoek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hthoek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7" name="Tijdelijke aanduiding voor datum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CA83F7B-142D-4707-8D93-D6D2A14A3BF7}" type="datetimeFigureOut">
              <a:rPr lang="nl-NL"/>
              <a:pPr>
                <a:defRPr/>
              </a:pPr>
              <a:t>4-1-2015</a:t>
            </a:fld>
            <a:endParaRPr lang="nl-NL"/>
          </a:p>
        </p:txBody>
      </p:sp>
      <p:sp>
        <p:nvSpPr>
          <p:cNvPr id="10" name="Tijdelijke aanduiding voor voettekst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1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B43AA0E-34A7-490E-8F62-5631888DE7C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55AD2-82B6-485E-A0EF-3278AFC10603}" type="datetimeFigureOut">
              <a:rPr lang="nl-NL"/>
              <a:pPr>
                <a:defRPr/>
              </a:pPr>
              <a:t>4-1-2015</a:t>
            </a:fld>
            <a:endParaRPr lang="nl-NL"/>
          </a:p>
        </p:txBody>
      </p:sp>
      <p:sp>
        <p:nvSpPr>
          <p:cNvPr id="5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4A246-A04B-4FC5-9DDC-D167D574173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hthoek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hthoek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F22D9-D79A-4853-A6AA-E000DFE63278}" type="datetimeFigureOut">
              <a:rPr lang="nl-NL"/>
              <a:pPr>
                <a:defRPr/>
              </a:pPr>
              <a:t>4-1-2015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17175-CD4E-4A90-96A9-CFC39FB3667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1BB49-5295-4D49-9459-C887CD3FF260}" type="datetimeFigureOut">
              <a:rPr lang="nl-NL"/>
              <a:pPr>
                <a:defRPr/>
              </a:pPr>
              <a:t>4-1-2015</a:t>
            </a:fld>
            <a:endParaRPr lang="nl-NL"/>
          </a:p>
        </p:txBody>
      </p:sp>
      <p:sp>
        <p:nvSpPr>
          <p:cNvPr id="5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5FAB6-38CE-4B4D-88E7-E093F25001E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hthoek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hthoek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7" name="Tijdelijke aanduiding voo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1D059-4C10-4658-B66B-B93AEA02A5E8}" type="datetimeFigureOut">
              <a:rPr lang="nl-NL"/>
              <a:pPr>
                <a:defRPr/>
              </a:pPr>
              <a:t>4-1-2015</a:t>
            </a:fld>
            <a:endParaRPr lang="nl-NL"/>
          </a:p>
        </p:txBody>
      </p:sp>
      <p:sp>
        <p:nvSpPr>
          <p:cNvPr id="8" name="Tijdelijke aanduiding voor dianumm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CE12DEF-9451-4DCD-8CFC-3E31381065B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9" name="Tijdelijke aanduiding voor voettekst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C1254F9-D126-4CB7-B072-F6E2C4253E73}" type="datetimeFigureOut">
              <a:rPr lang="nl-NL"/>
              <a:pPr>
                <a:defRPr/>
              </a:pPr>
              <a:t>4-1-2015</a:t>
            </a:fld>
            <a:endParaRPr lang="nl-NL"/>
          </a:p>
        </p:txBody>
      </p:sp>
      <p:sp>
        <p:nvSpPr>
          <p:cNvPr id="6" name="Tijdelijke aanduiding voor dianumm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9917DD3-EC74-4E92-ACE7-F9D499DB6A9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7" name="Tijdelijke aanduiding voor voettekst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A73BA7E-D773-4E1C-B8C1-AA42984BFBE4}" type="datetimeFigureOut">
              <a:rPr lang="nl-NL"/>
              <a:pPr>
                <a:defRPr/>
              </a:pPr>
              <a:t>4-1-2015</a:t>
            </a:fld>
            <a:endParaRPr lang="nl-NL"/>
          </a:p>
        </p:txBody>
      </p:sp>
      <p:sp>
        <p:nvSpPr>
          <p:cNvPr id="8" name="Tijdelijke aanduiding voor dianumm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D353D18-B8EA-4ABD-A4D4-C7A8B9F61CB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9" name="Tijdelijke aanduiding voor voettekst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AAE3B-7D00-4468-AA86-9564020FA788}" type="datetimeFigureOut">
              <a:rPr lang="nl-NL"/>
              <a:pPr>
                <a:defRPr/>
              </a:pPr>
              <a:t>4-1-2015</a:t>
            </a:fld>
            <a:endParaRPr lang="nl-NL"/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CD06D-E98D-43AF-99E3-790E5FF78F1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BE81A-A43E-4CF9-864C-EF0630C422FE}" type="datetimeFigureOut">
              <a:rPr lang="nl-NL"/>
              <a:pPr>
                <a:defRPr/>
              </a:pPr>
              <a:t>4-1-2015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F974A82-A1F7-4FC9-A1BC-BD9E2713702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787A2-6B05-4232-812E-D5790ECD0DBD}" type="datetimeFigureOut">
              <a:rPr lang="nl-NL"/>
              <a:pPr>
                <a:defRPr/>
              </a:pPr>
              <a:t>4-1-2015</a:t>
            </a:fld>
            <a:endParaRPr lang="nl-NL"/>
          </a:p>
        </p:txBody>
      </p:sp>
      <p:sp>
        <p:nvSpPr>
          <p:cNvPr id="6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A362C-B3CF-4346-837A-72C708B1E27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hthoek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hthoek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hthoek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en-US" noProof="0" dirty="0"/>
          </a:p>
        </p:txBody>
      </p:sp>
      <p:sp>
        <p:nvSpPr>
          <p:cNvPr id="9" name="Tijdelijke aanduiding voor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840C8A1-AE73-4A01-AAF2-0FCCE4482A35}" type="datetimeFigureOut">
              <a:rPr lang="nl-NL"/>
              <a:pPr>
                <a:defRPr/>
              </a:pPr>
              <a:t>4-1-2015</a:t>
            </a:fld>
            <a:endParaRPr lang="nl-NL"/>
          </a:p>
        </p:txBody>
      </p:sp>
      <p:sp>
        <p:nvSpPr>
          <p:cNvPr id="10" name="Tijdelijke aanduiding voor dianumm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0587953E-43B8-4AB9-B1A1-673F7972DF1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11" name="Tijdelijke aanduiding voor voettekst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027" name="Tijdelijke aanduiding voor tekst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FB7C958-E780-45A2-9FAF-A1D52AFA3EC5}" type="datetimeFigureOut">
              <a:rPr lang="nl-NL"/>
              <a:pPr>
                <a:defRPr/>
              </a:pPr>
              <a:t>4-1-2015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hthoek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hthoek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hthoek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652C1FD-8FE7-4BB1-94F3-49AD7B50062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47" r:id="rId2"/>
    <p:sldLayoutId id="2147483852" r:id="rId3"/>
    <p:sldLayoutId id="2147483853" r:id="rId4"/>
    <p:sldLayoutId id="2147483854" r:id="rId5"/>
    <p:sldLayoutId id="2147483848" r:id="rId6"/>
    <p:sldLayoutId id="2147483855" r:id="rId7"/>
    <p:sldLayoutId id="2147483849" r:id="rId8"/>
    <p:sldLayoutId id="2147483856" r:id="rId9"/>
    <p:sldLayoutId id="2147483850" r:id="rId10"/>
    <p:sldLayoutId id="214748385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uisarts.nl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Het diabetesspreekuur van de Doktersassistent</a:t>
            </a:r>
            <a:endParaRPr lang="nl-NL" dirty="0"/>
          </a:p>
        </p:txBody>
      </p:sp>
      <p:sp>
        <p:nvSpPr>
          <p:cNvPr id="6" name="Ond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Januari 2015</a:t>
            </a:r>
            <a:endParaRPr lang="nl-NL" dirty="0"/>
          </a:p>
        </p:txBody>
      </p:sp>
      <p:pic>
        <p:nvPicPr>
          <p:cNvPr id="7" name="Tijdelijke aanduiding voor inhoud 6" descr="OVERWGHT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663" y="4572000"/>
            <a:ext cx="1287462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/>
              <a:t>Diabetes Type 2</a:t>
            </a:r>
          </a:p>
        </p:txBody>
      </p:sp>
      <p:pic>
        <p:nvPicPr>
          <p:cNvPr id="17411" name="Tijdelijke aanduiding voor inhoud 6" descr="OVERWGHT.bmp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1663" y="4572000"/>
            <a:ext cx="1287462" cy="1554163"/>
          </a:xfrm>
        </p:spPr>
      </p:pic>
      <p:sp>
        <p:nvSpPr>
          <p:cNvPr id="17412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2000250" y="1571625"/>
            <a:ext cx="6715125" cy="45720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nl-NL" dirty="0" smtClean="0"/>
          </a:p>
          <a:p>
            <a:pPr eaLnBrk="1" hangingPunct="1">
              <a:buFont typeface="Arial" charset="0"/>
              <a:buNone/>
            </a:pPr>
            <a:endParaRPr lang="nl-NL" dirty="0" smtClean="0"/>
          </a:p>
          <a:p>
            <a:pPr eaLnBrk="1" hangingPunct="1">
              <a:buFont typeface="Wingdings" pitchFamily="2" charset="2"/>
              <a:buChar char="ü"/>
            </a:pPr>
            <a:r>
              <a:rPr lang="nl-NL" dirty="0" smtClean="0"/>
              <a:t>Relatief insulinetekort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nl-NL" dirty="0" smtClean="0"/>
              <a:t>Oudere leeftijd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nl-NL" dirty="0" smtClean="0"/>
              <a:t>Overgewicht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nl-NL" dirty="0" smtClean="0"/>
              <a:t>Erfelijke aanleg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Vraag 5</a:t>
            </a:r>
            <a:endParaRPr lang="nl-NL" dirty="0" smtClean="0"/>
          </a:p>
        </p:txBody>
      </p:sp>
      <p:pic>
        <p:nvPicPr>
          <p:cNvPr id="18435" name="Tijdelijke aanduiding voor inhoud 6" descr="OVERWGHT.bmp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1663" y="4572000"/>
            <a:ext cx="1287462" cy="1554163"/>
          </a:xfrm>
        </p:spPr>
      </p:pic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2000250" y="1571625"/>
            <a:ext cx="6715125" cy="4572000"/>
          </a:xfrm>
        </p:spPr>
        <p:txBody>
          <a:bodyPr rtlCol="0"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pc="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err="1" smtClean="0"/>
              <a:t>Surinamers</a:t>
            </a:r>
            <a:r>
              <a:rPr lang="nl-NL" dirty="0" smtClean="0"/>
              <a:t> hebben een 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verhoogd risico op DM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UcPeriod"/>
              <a:defRPr/>
            </a:pPr>
            <a:r>
              <a:rPr lang="nl-NL" dirty="0" smtClean="0"/>
              <a:t>Waar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UcPeriod"/>
              <a:defRPr/>
            </a:pPr>
            <a:r>
              <a:rPr lang="nl-NL" dirty="0" smtClean="0"/>
              <a:t>Niet waar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dirty="0" smtClean="0"/>
          </a:p>
        </p:txBody>
      </p:sp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Vraag 6</a:t>
            </a:r>
            <a:endParaRPr lang="nl-NL" dirty="0" smtClean="0"/>
          </a:p>
        </p:txBody>
      </p:sp>
      <p:pic>
        <p:nvPicPr>
          <p:cNvPr id="19459" name="Tijdelijke aanduiding voor inhoud 6" descr="OVERWGHT.bmp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1663" y="4572000"/>
            <a:ext cx="1287462" cy="1554163"/>
          </a:xfrm>
        </p:spPr>
      </p:pic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1571625" y="1571625"/>
            <a:ext cx="7215188" cy="4572000"/>
          </a:xfrm>
        </p:spPr>
        <p:txBody>
          <a:bodyPr rtlCol="0">
            <a:normAutofit fontScale="925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	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	Koos Vermeer heeft de laatste tijd een aantal klachten waar hij zich ongerust over maakt. Hij vraagt zich af of hij “suiker” heeft. Hij heeft last van </a:t>
            </a:r>
            <a:r>
              <a:rPr lang="nl-NL" b="1" dirty="0" smtClean="0"/>
              <a:t>moeheid, dorst, veel plassen en jeuk</a:t>
            </a:r>
            <a:r>
              <a:rPr lang="nl-NL" dirty="0" smtClean="0"/>
              <a:t>.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	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i="1" dirty="0" smtClean="0"/>
              <a:t>	</a:t>
            </a:r>
            <a:r>
              <a:rPr lang="nl-NL" b="1" dirty="0" smtClean="0"/>
              <a:t>Klachten</a:t>
            </a:r>
            <a:r>
              <a:rPr lang="nl-NL" dirty="0" smtClean="0"/>
              <a:t> passend bij DM zijn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 smtClean="0"/>
          </a:p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	A. alleen de dorst en veel plassen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	B. de moeheid, dorst en veel plassen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	C. alle genoemde klachten</a:t>
            </a:r>
          </a:p>
        </p:txBody>
      </p:sp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/>
              <a:t>Mogelijke andere klachten</a:t>
            </a:r>
          </a:p>
        </p:txBody>
      </p:sp>
      <p:pic>
        <p:nvPicPr>
          <p:cNvPr id="20483" name="Tijdelijke aanduiding voor inhoud 6" descr="OVERWGHT.bmp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1663" y="4572000"/>
            <a:ext cx="1287462" cy="1554163"/>
          </a:xfrm>
        </p:spPr>
      </p:pic>
      <p:sp>
        <p:nvSpPr>
          <p:cNvPr id="20484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2000250" y="1571625"/>
            <a:ext cx="6715125" cy="45720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nl-NL" dirty="0" smtClean="0"/>
          </a:p>
          <a:p>
            <a:pPr eaLnBrk="1" hangingPunct="1">
              <a:buFont typeface="Arial" charset="0"/>
              <a:buNone/>
            </a:pPr>
            <a:endParaRPr lang="nl-NL" dirty="0" smtClean="0"/>
          </a:p>
          <a:p>
            <a:pPr eaLnBrk="1" hangingPunct="1">
              <a:buFont typeface="Wingdings" pitchFamily="2" charset="2"/>
              <a:buChar char="ü"/>
            </a:pPr>
            <a:r>
              <a:rPr lang="nl-NL" dirty="0" smtClean="0"/>
              <a:t>Wondjes die slecht genezen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nl-NL" dirty="0" smtClean="0"/>
              <a:t>Infecties van de huid (bijv. steenpuist)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nl-NL" dirty="0" smtClean="0"/>
              <a:t>Urineweginfecties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nl-NL" dirty="0" smtClean="0"/>
              <a:t>Vaginale schimmelinfecties</a:t>
            </a:r>
          </a:p>
          <a:p>
            <a:pPr eaLnBrk="1" hangingPunct="1"/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/>
              <a:t>Complicaties van DM door</a:t>
            </a:r>
          </a:p>
        </p:txBody>
      </p:sp>
      <p:pic>
        <p:nvPicPr>
          <p:cNvPr id="21507" name="Tijdelijke aanduiding voor inhoud 6" descr="OVERWGHT.bmp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1663" y="4572000"/>
            <a:ext cx="1287462" cy="1554163"/>
          </a:xfrm>
        </p:spPr>
      </p:pic>
      <p:sp>
        <p:nvSpPr>
          <p:cNvPr id="21508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2000250" y="1571625"/>
            <a:ext cx="6715125" cy="45720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nl-NL" dirty="0" smtClean="0"/>
          </a:p>
          <a:p>
            <a:pPr eaLnBrk="1" hangingPunct="1">
              <a:buFont typeface="Arial" charset="0"/>
              <a:buNone/>
            </a:pPr>
            <a:endParaRPr lang="nl-NL" dirty="0" smtClean="0"/>
          </a:p>
          <a:p>
            <a:pPr eaLnBrk="1" hangingPunct="1">
              <a:buFont typeface="Wingdings" pitchFamily="2" charset="2"/>
              <a:buChar char="ü"/>
            </a:pPr>
            <a:r>
              <a:rPr lang="nl-NL" dirty="0" err="1" smtClean="0"/>
              <a:t>Micro-angiopathie</a:t>
            </a:r>
            <a:endParaRPr lang="nl-NL" dirty="0" smtClean="0"/>
          </a:p>
          <a:p>
            <a:pPr eaLnBrk="1" hangingPunct="1">
              <a:buFont typeface="Wingdings" pitchFamily="2" charset="2"/>
              <a:buChar char="ü"/>
            </a:pPr>
            <a:r>
              <a:rPr lang="nl-NL" dirty="0" smtClean="0"/>
              <a:t>Neuropathie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nl-NL" dirty="0" smtClean="0"/>
              <a:t>Arteriosclerose</a:t>
            </a:r>
          </a:p>
          <a:p>
            <a:pPr eaLnBrk="1" hangingPunct="1">
              <a:buFont typeface="Arial" charset="0"/>
              <a:buNone/>
            </a:pPr>
            <a:endParaRPr lang="nl-NL" dirty="0" smtClean="0"/>
          </a:p>
          <a:p>
            <a:pPr eaLnBrk="1" hangingPunct="1">
              <a:buFont typeface="Wingdings" pitchFamily="2" charset="2"/>
              <a:buChar char="Ø"/>
            </a:pP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/>
              <a:t>Complicaties van DM</a:t>
            </a:r>
          </a:p>
        </p:txBody>
      </p:sp>
      <p:pic>
        <p:nvPicPr>
          <p:cNvPr id="22531" name="Tijdelijke aanduiding voor inhoud 6" descr="OVERWGHT.bmp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1663" y="4572000"/>
            <a:ext cx="1287462" cy="1554163"/>
          </a:xfrm>
        </p:spPr>
      </p:pic>
      <p:sp>
        <p:nvSpPr>
          <p:cNvPr id="15364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2000250" y="1571625"/>
            <a:ext cx="6715125" cy="4572000"/>
          </a:xfrm>
        </p:spPr>
        <p:txBody>
          <a:bodyPr>
            <a:normAutofit lnSpcReduction="1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nl-NL" dirty="0" smtClean="0"/>
              <a:t>Denk hierbij aan: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nl-NL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nl-NL" dirty="0" smtClean="0"/>
              <a:t>Slechter zien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nl-NL" dirty="0" smtClean="0"/>
              <a:t>Pijn en tintelingen in armen en benen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nl-NL" dirty="0" smtClean="0"/>
              <a:t>Nierfunctiestoornissen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nl-NL" dirty="0" smtClean="0"/>
              <a:t>Seksuele problemen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nl-NL" dirty="0" err="1" smtClean="0"/>
              <a:t>Diabetische</a:t>
            </a:r>
            <a:r>
              <a:rPr lang="nl-NL" dirty="0" smtClean="0"/>
              <a:t> voet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nl-NL" dirty="0" smtClean="0"/>
              <a:t>Cardiovasculaire aandoeningen:</a:t>
            </a:r>
          </a:p>
          <a:p>
            <a:pPr marL="640715" lvl="1" indent="-32004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nl-NL" dirty="0" smtClean="0"/>
              <a:t>AP, HI, TIA, CVA, PAV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Vraag 7</a:t>
            </a:r>
            <a:endParaRPr lang="nl-NL" dirty="0" smtClean="0"/>
          </a:p>
        </p:txBody>
      </p:sp>
      <p:pic>
        <p:nvPicPr>
          <p:cNvPr id="23555" name="Tijdelijke aanduiding voor inhoud 6" descr="OVERWGHT.bmp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1663" y="4572000"/>
            <a:ext cx="1287462" cy="1554163"/>
          </a:xfrm>
        </p:spPr>
      </p:pic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2000250" y="1571625"/>
            <a:ext cx="6715125" cy="4572000"/>
          </a:xfrm>
        </p:spPr>
        <p:txBody>
          <a:bodyPr rtlCol="0"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 smtClean="0"/>
          </a:p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Hoeveel diabeten zijn nog onbekend?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UcPeriod"/>
              <a:defRPr/>
            </a:pPr>
            <a:r>
              <a:rPr lang="nl-NL" dirty="0" smtClean="0"/>
              <a:t>10%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UcPeriod"/>
              <a:defRPr/>
            </a:pPr>
            <a:r>
              <a:rPr lang="nl-NL" dirty="0" smtClean="0"/>
              <a:t>25%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UcPeriod"/>
              <a:defRPr/>
            </a:pPr>
            <a:r>
              <a:rPr lang="nl-NL" dirty="0" smtClean="0"/>
              <a:t>50%</a:t>
            </a:r>
          </a:p>
        </p:txBody>
      </p:sp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Vraag 8</a:t>
            </a:r>
            <a:endParaRPr lang="nl-NL" dirty="0" smtClean="0"/>
          </a:p>
        </p:txBody>
      </p:sp>
      <p:pic>
        <p:nvPicPr>
          <p:cNvPr id="25603" name="Tijdelijke aanduiding voor inhoud 6" descr="OVERWGHT.bmp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1663" y="4572000"/>
            <a:ext cx="1287462" cy="1554163"/>
          </a:xfrm>
        </p:spPr>
      </p:pic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2000250" y="1571625"/>
            <a:ext cx="6715125" cy="4572000"/>
          </a:xfrm>
        </p:spPr>
        <p:txBody>
          <a:bodyPr rtlCol="0"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pc="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	Na zwangerschapsdiabetes heeft de vrouw een verhoogd risico op DM type 2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UcPeriod"/>
              <a:defRPr/>
            </a:pPr>
            <a:r>
              <a:rPr lang="nl-NL" dirty="0" smtClean="0"/>
              <a:t>Waar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UcPeriod"/>
              <a:defRPr/>
            </a:pPr>
            <a:r>
              <a:rPr lang="nl-NL" dirty="0" smtClean="0"/>
              <a:t>Niet waar</a:t>
            </a:r>
          </a:p>
        </p:txBody>
      </p:sp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/>
              <a:t>Opsporing?</a:t>
            </a:r>
          </a:p>
        </p:txBody>
      </p:sp>
      <p:pic>
        <p:nvPicPr>
          <p:cNvPr id="24579" name="Tijdelijke aanduiding voor inhoud 6" descr="OVERWGHT.bmp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1663" y="4572000"/>
            <a:ext cx="1287462" cy="1554163"/>
          </a:xfrm>
        </p:spPr>
      </p:pic>
      <p:sp>
        <p:nvSpPr>
          <p:cNvPr id="17412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2000250" y="1571625"/>
            <a:ext cx="6715125" cy="485775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nl-NL" dirty="0" smtClean="0"/>
              <a:t>	Optimale zorg voor bekende diabeten heeft echter voorrang boven opsporing van DM bij risicogroepen.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nl-NL" dirty="0" smtClean="0"/>
              <a:t>	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nl-NL" dirty="0" smtClean="0"/>
              <a:t>	Wel aan </a:t>
            </a:r>
            <a:r>
              <a:rPr lang="nl-NL" u="sng" dirty="0" smtClean="0"/>
              <a:t>actieve opsporing </a:t>
            </a:r>
            <a:r>
              <a:rPr lang="nl-NL" dirty="0" smtClean="0"/>
              <a:t>wordt gedaan bij patiënt met: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nl-NL" dirty="0" smtClean="0"/>
              <a:t>Hypertensie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nl-NL" dirty="0" smtClean="0"/>
              <a:t>Hart- en vaatziekte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nl-NL" dirty="0" smtClean="0"/>
              <a:t>Zie verder </a:t>
            </a:r>
            <a:r>
              <a:rPr lang="nl-NL" dirty="0" err="1" smtClean="0"/>
              <a:t>NHG-standaard</a:t>
            </a: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/>
              <a:t>Referentiewaarden stellen diagnose</a:t>
            </a:r>
          </a:p>
        </p:txBody>
      </p:sp>
      <p:pic>
        <p:nvPicPr>
          <p:cNvPr id="26627" name="Tijdelijke aanduiding voor inhoud 6" descr="OVERWGHT.bmp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1663" y="4572000"/>
            <a:ext cx="1287462" cy="1554163"/>
          </a:xfrm>
        </p:spPr>
      </p:pic>
      <p:graphicFrame>
        <p:nvGraphicFramePr>
          <p:cNvPr id="6" name="Tijdelijke aanduiding voor inhoud 5"/>
          <p:cNvGraphicFramePr>
            <a:graphicFrameLocks noGrp="1"/>
          </p:cNvGraphicFramePr>
          <p:nvPr>
            <p:ph sz="quarter" idx="2"/>
          </p:nvPr>
        </p:nvGraphicFramePr>
        <p:xfrm>
          <a:off x="2051050" y="1989138"/>
          <a:ext cx="6912099" cy="3893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3404"/>
                <a:gridCol w="1402310"/>
                <a:gridCol w="1656184"/>
                <a:gridCol w="1800201"/>
              </a:tblGrid>
              <a:tr h="792087">
                <a:tc gridSpan="4">
                  <a:txBody>
                    <a:bodyPr/>
                    <a:lstStyle/>
                    <a:p>
                      <a:r>
                        <a:rPr lang="nl-NL" sz="2000" dirty="0" smtClean="0">
                          <a:latin typeface="+mn-lt"/>
                        </a:rPr>
                        <a:t>Referentiewaarden voor het stellen</a:t>
                      </a:r>
                      <a:r>
                        <a:rPr lang="nl-NL" sz="2000" baseline="0" dirty="0" smtClean="0">
                          <a:latin typeface="+mn-lt"/>
                        </a:rPr>
                        <a:t> van de diagnose DM</a:t>
                      </a:r>
                      <a:endParaRPr lang="nl-NL" sz="20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51054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20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Lab. Meting (Veneus )</a:t>
                      </a:r>
                      <a:endParaRPr lang="nl-NL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l-NL" sz="1800" b="1" dirty="0" smtClean="0"/>
                        <a:t>Praktijkmeting*</a:t>
                      </a:r>
                      <a:endParaRPr lang="nl-NL" sz="1800" b="1" dirty="0"/>
                    </a:p>
                  </a:txBody>
                  <a:tcPr marL="68580" marR="68580" marT="0" marB="0"/>
                </a:tc>
              </a:tr>
              <a:tr h="510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Normaal</a:t>
                      </a:r>
                      <a:endParaRPr lang="nl-NL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glucose N </a:t>
                      </a:r>
                      <a:endParaRPr lang="nl-NL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&lt; 6,1</a:t>
                      </a:r>
                      <a:endParaRPr lang="nl-NL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&lt; 4,9</a:t>
                      </a:r>
                      <a:endParaRPr lang="nl-NL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0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20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glucose NN</a:t>
                      </a:r>
                      <a:endParaRPr lang="nl-NL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&lt; 7,8</a:t>
                      </a:r>
                      <a:endParaRPr lang="nl-NL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&lt; 6,6</a:t>
                      </a:r>
                      <a:endParaRPr lang="nl-NL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0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Gestoord</a:t>
                      </a:r>
                      <a:endParaRPr lang="nl-NL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glucose N </a:t>
                      </a:r>
                      <a:endParaRPr lang="nl-NL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u="sng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&gt; </a:t>
                      </a:r>
                      <a:r>
                        <a:rPr lang="nl-NL" sz="2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6,1 </a:t>
                      </a:r>
                      <a:r>
                        <a:rPr lang="nl-NL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en </a:t>
                      </a:r>
                      <a:r>
                        <a:rPr lang="nl-NL" sz="2000" u="sng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&lt; </a:t>
                      </a:r>
                      <a:r>
                        <a:rPr lang="nl-NL" sz="2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6,9</a:t>
                      </a:r>
                      <a:endParaRPr lang="nl-NL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u="sng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&gt; </a:t>
                      </a:r>
                      <a:r>
                        <a:rPr lang="nl-NL" sz="2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4,9 en </a:t>
                      </a:r>
                      <a:r>
                        <a:rPr lang="nl-NL" sz="2000" u="sng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&lt; </a:t>
                      </a:r>
                      <a:r>
                        <a:rPr lang="nl-NL" sz="2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7,9</a:t>
                      </a:r>
                      <a:endParaRPr lang="nl-NL" sz="20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0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Diabetes mellitus</a:t>
                      </a:r>
                      <a:endParaRPr lang="nl-NL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glucose N</a:t>
                      </a:r>
                      <a:endParaRPr lang="nl-NL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u="sng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&gt;</a:t>
                      </a:r>
                      <a:r>
                        <a:rPr lang="nl-NL" sz="2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7,0</a:t>
                      </a:r>
                      <a:endParaRPr lang="nl-NL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u="sng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&gt;</a:t>
                      </a:r>
                      <a:r>
                        <a:rPr lang="nl-NL" sz="2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8,0**</a:t>
                      </a:r>
                      <a:endParaRPr lang="nl-NL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0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20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glucose NN</a:t>
                      </a:r>
                      <a:endParaRPr lang="nl-NL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u="sng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&gt;</a:t>
                      </a:r>
                      <a:r>
                        <a:rPr lang="nl-NL" sz="2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11,1</a:t>
                      </a:r>
                      <a:endParaRPr lang="nl-NL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u="sng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&gt;</a:t>
                      </a:r>
                      <a:r>
                        <a:rPr lang="nl-NL" sz="2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12,8</a:t>
                      </a:r>
                      <a:endParaRPr lang="nl-NL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/>
              <a:t>Heden</a:t>
            </a:r>
          </a:p>
        </p:txBody>
      </p:sp>
      <p:pic>
        <p:nvPicPr>
          <p:cNvPr id="9219" name="Tijdelijke aanduiding voor inhoud 6" descr="OVERWGHT.bmp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1663" y="4572000"/>
            <a:ext cx="1287462" cy="1554163"/>
          </a:xfrm>
        </p:spPr>
      </p:pic>
      <p:sp>
        <p:nvSpPr>
          <p:cNvPr id="9220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2000250" y="1571625"/>
            <a:ext cx="6715125" cy="45720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nl-NL" dirty="0" smtClean="0"/>
              <a:t>	</a:t>
            </a:r>
          </a:p>
          <a:p>
            <a:pPr eaLnBrk="1" hangingPunct="1">
              <a:buFont typeface="Arial" charset="0"/>
              <a:buNone/>
            </a:pPr>
            <a:r>
              <a:rPr lang="nl-NL" dirty="0" smtClean="0"/>
              <a:t>	In 2012</a:t>
            </a:r>
          </a:p>
          <a:p>
            <a:pPr eaLnBrk="1" hangingPunct="1">
              <a:buFont typeface="Arial" charset="0"/>
              <a:buNone/>
            </a:pPr>
            <a:endParaRPr lang="nl-NL" dirty="0" smtClean="0"/>
          </a:p>
          <a:p>
            <a:pPr lvl="1" eaLnBrk="1" hangingPunct="1"/>
            <a:r>
              <a:rPr lang="nl-NL" dirty="0" smtClean="0"/>
              <a:t>	887.000 Nederlanders met DM</a:t>
            </a:r>
          </a:p>
          <a:p>
            <a:pPr lvl="1" eaLnBrk="1" hangingPunct="1"/>
            <a:r>
              <a:rPr lang="nl-NL" dirty="0" smtClean="0"/>
              <a:t>	kosten 1,7 miljard euro </a:t>
            </a:r>
          </a:p>
          <a:p>
            <a:pPr lvl="1" eaLnBrk="1" hangingPunct="1">
              <a:buNone/>
            </a:pPr>
            <a:r>
              <a:rPr lang="nl-NL" smtClean="0"/>
              <a:t>		= 1,9</a:t>
            </a:r>
            <a:r>
              <a:rPr lang="nl-NL" dirty="0" smtClean="0"/>
              <a:t>% van alle zorgkosten</a:t>
            </a:r>
          </a:p>
          <a:p>
            <a:pPr eaLnBrk="1" hangingPunct="1">
              <a:buFont typeface="Arial" charset="0"/>
              <a:buNone/>
            </a:pPr>
            <a:endParaRPr lang="nl-NL" dirty="0" smtClean="0"/>
          </a:p>
          <a:p>
            <a:pPr eaLnBrk="1" hangingPunct="1">
              <a:buFont typeface="Arial" charset="0"/>
              <a:buNone/>
            </a:pPr>
            <a:endParaRPr lang="nl-NL" dirty="0" smtClean="0"/>
          </a:p>
          <a:p>
            <a:pPr eaLnBrk="1" hangingPunct="1">
              <a:buFont typeface="Arial" charset="0"/>
              <a:buNone/>
            </a:pPr>
            <a:r>
              <a:rPr lang="nl-NL" dirty="0" smtClean="0"/>
              <a:t>	</a:t>
            </a:r>
          </a:p>
          <a:p>
            <a:pPr eaLnBrk="1" hangingPunct="1">
              <a:buFont typeface="Arial" charset="0"/>
              <a:buNone/>
            </a:pPr>
            <a:r>
              <a:rPr lang="nl-NL" dirty="0" smtClean="0"/>
              <a:t>	</a:t>
            </a:r>
            <a:endParaRPr lang="nl-NL" sz="1000" dirty="0" smtClean="0"/>
          </a:p>
          <a:p>
            <a:pPr eaLnBrk="1" hangingPunct="1">
              <a:buFont typeface="Arial" charset="0"/>
              <a:buNone/>
            </a:pPr>
            <a:r>
              <a:rPr lang="nl-NL" sz="1000" dirty="0" smtClean="0"/>
              <a:t>	</a:t>
            </a: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611560" y="260648"/>
            <a:ext cx="8153400" cy="990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Vraag 9</a:t>
            </a:r>
            <a:endParaRPr lang="nl-NL" dirty="0" smtClean="0"/>
          </a:p>
        </p:txBody>
      </p:sp>
      <p:pic>
        <p:nvPicPr>
          <p:cNvPr id="27651" name="Tijdelijke aanduiding voor inhoud 6" descr="OVERWGHT.bmp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1663" y="4572000"/>
            <a:ext cx="1287462" cy="1554163"/>
          </a:xfrm>
        </p:spPr>
      </p:pic>
      <p:sp>
        <p:nvSpPr>
          <p:cNvPr id="19460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2000250" y="1571625"/>
            <a:ext cx="6715125" cy="45720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nl-NL" i="1" dirty="0" smtClean="0"/>
              <a:t>	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nl-NL" i="1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nl-NL" dirty="0" smtClean="0"/>
              <a:t>Nuchter wil zeggen tenminste 8 uur 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nl-NL" dirty="0" smtClean="0"/>
              <a:t>	geen calorieën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nl-NL" dirty="0" smtClean="0"/>
          </a:p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nl-NL" dirty="0" smtClean="0"/>
              <a:t>	A.	Waar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nl-NL" dirty="0" smtClean="0"/>
              <a:t>	B.	Niet waar</a:t>
            </a:r>
          </a:p>
        </p:txBody>
      </p:sp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Vraag 10</a:t>
            </a:r>
            <a:endParaRPr lang="nl-NL" dirty="0" smtClean="0"/>
          </a:p>
        </p:txBody>
      </p:sp>
      <p:pic>
        <p:nvPicPr>
          <p:cNvPr id="28675" name="Tijdelijke aanduiding voor inhoud 6" descr="OVERWGHT.bmp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1663" y="4572000"/>
            <a:ext cx="1287462" cy="1554163"/>
          </a:xfrm>
        </p:spPr>
      </p:pic>
      <p:sp>
        <p:nvSpPr>
          <p:cNvPr id="18436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2000250" y="1571625"/>
            <a:ext cx="6964238" cy="45720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nl-NL" spc="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nl-NL" sz="3000" dirty="0" smtClean="0"/>
              <a:t>	Als </a:t>
            </a:r>
            <a:r>
              <a:rPr lang="nl-NL" sz="3000" dirty="0" err="1" smtClean="0"/>
              <a:t>Certe</a:t>
            </a:r>
            <a:r>
              <a:rPr lang="nl-NL" sz="3000" dirty="0" smtClean="0"/>
              <a:t> aangeeft </a:t>
            </a:r>
            <a:r>
              <a:rPr lang="nl-NL" sz="3000" dirty="0" err="1" smtClean="0"/>
              <a:t>glucN</a:t>
            </a:r>
            <a:r>
              <a:rPr lang="nl-NL" sz="3000" dirty="0" smtClean="0"/>
              <a:t> </a:t>
            </a:r>
            <a:r>
              <a:rPr lang="nl-NL" sz="3000" u="sng" dirty="0" smtClean="0"/>
              <a:t>&gt;</a:t>
            </a:r>
            <a:r>
              <a:rPr lang="nl-NL" sz="3000" dirty="0" smtClean="0"/>
              <a:t> 7,0 </a:t>
            </a:r>
            <a:r>
              <a:rPr lang="nl-NL" sz="3000" dirty="0" err="1" smtClean="0"/>
              <a:t>mmol</a:t>
            </a:r>
            <a:r>
              <a:rPr lang="nl-NL" sz="3000" dirty="0" smtClean="0"/>
              <a:t>/l,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nl-NL" sz="2200" dirty="0" smtClean="0"/>
              <a:t>	(of de Accutrend in de praktijk aangeeft </a:t>
            </a:r>
            <a:r>
              <a:rPr lang="nl-NL" sz="2200" dirty="0" err="1" smtClean="0"/>
              <a:t>glucN</a:t>
            </a:r>
            <a:r>
              <a:rPr lang="nl-NL" sz="2200" dirty="0" smtClean="0"/>
              <a:t> </a:t>
            </a:r>
            <a:r>
              <a:rPr lang="nl-NL" sz="2200" u="sng" dirty="0" smtClean="0"/>
              <a:t>&gt;</a:t>
            </a:r>
            <a:r>
              <a:rPr lang="nl-NL" sz="2200" dirty="0" smtClean="0"/>
              <a:t> 8,0 </a:t>
            </a:r>
            <a:r>
              <a:rPr lang="nl-NL" sz="2200" dirty="0" err="1" smtClean="0"/>
              <a:t>mmol</a:t>
            </a:r>
            <a:r>
              <a:rPr lang="nl-NL" sz="2200" dirty="0" smtClean="0"/>
              <a:t>/l)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nl-NL" sz="3000" dirty="0" smtClean="0"/>
              <a:t>	kan de diagnose DM kan worden gesteld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nl-NL" sz="2200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AutoNum type="alphaUcPeriod"/>
              <a:defRPr/>
            </a:pPr>
            <a:r>
              <a:rPr lang="nl-NL" dirty="0" smtClean="0"/>
              <a:t>Waar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AutoNum type="alphaUcPeriod"/>
              <a:defRPr/>
            </a:pPr>
            <a:r>
              <a:rPr lang="nl-NL" dirty="0" smtClean="0"/>
              <a:t>Niet waar</a:t>
            </a:r>
          </a:p>
        </p:txBody>
      </p:sp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dirty="0" smtClean="0"/>
              <a:t>Stellen diagnose DM</a:t>
            </a:r>
          </a:p>
        </p:txBody>
      </p:sp>
      <p:pic>
        <p:nvPicPr>
          <p:cNvPr id="29699" name="Tijdelijke aanduiding voor inhoud 6" descr="OVERWGHT.bmp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750" y="4652963"/>
            <a:ext cx="1289050" cy="1554162"/>
          </a:xfrm>
        </p:spPr>
      </p:pic>
      <p:sp>
        <p:nvSpPr>
          <p:cNvPr id="29700" name="Tijdelijke aanduiding voor inhoud 9"/>
          <p:cNvSpPr>
            <a:spLocks noGrp="1"/>
          </p:cNvSpPr>
          <p:nvPr>
            <p:ph sz="quarter" idx="2"/>
          </p:nvPr>
        </p:nvSpPr>
        <p:spPr>
          <a:xfrm>
            <a:off x="2051050" y="1628775"/>
            <a:ext cx="6680200" cy="4572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nl-NL" dirty="0" smtClean="0"/>
          </a:p>
          <a:p>
            <a:pPr>
              <a:buFont typeface="Wingdings" pitchFamily="2" charset="2"/>
              <a:buChar char="ü"/>
            </a:pPr>
            <a:r>
              <a:rPr lang="nl-NL" dirty="0" smtClean="0"/>
              <a:t>2x </a:t>
            </a:r>
            <a:r>
              <a:rPr lang="nl-NL" b="1" dirty="0" smtClean="0"/>
              <a:t>nuchtere</a:t>
            </a:r>
            <a:r>
              <a:rPr lang="nl-NL" dirty="0" smtClean="0"/>
              <a:t> glucose </a:t>
            </a:r>
            <a:r>
              <a:rPr lang="nl-NL" u="sng" dirty="0" smtClean="0"/>
              <a:t>&gt;</a:t>
            </a:r>
            <a:r>
              <a:rPr lang="nl-NL" dirty="0" smtClean="0"/>
              <a:t> 7,0 </a:t>
            </a:r>
            <a:r>
              <a:rPr lang="nl-NL" dirty="0" err="1" smtClean="0"/>
              <a:t>mmol</a:t>
            </a:r>
            <a:r>
              <a:rPr lang="nl-NL" dirty="0" smtClean="0"/>
              <a:t>/l op </a:t>
            </a:r>
          </a:p>
          <a:p>
            <a:pPr>
              <a:buNone/>
            </a:pPr>
            <a:r>
              <a:rPr lang="nl-NL" dirty="0" smtClean="0"/>
              <a:t>	2 verschillende dagen</a:t>
            </a:r>
          </a:p>
          <a:p>
            <a:pPr>
              <a:buFont typeface="Wingdings" pitchFamily="2" charset="2"/>
              <a:buChar char="ü"/>
            </a:pPr>
            <a:endParaRPr lang="nl-NL" dirty="0" smtClean="0"/>
          </a:p>
          <a:p>
            <a:pPr>
              <a:buFont typeface="Wingdings" pitchFamily="2" charset="2"/>
              <a:buChar char="ü"/>
            </a:pPr>
            <a:r>
              <a:rPr lang="nl-NL" dirty="0" err="1" smtClean="0"/>
              <a:t>hyperglycaemische</a:t>
            </a:r>
            <a:r>
              <a:rPr lang="nl-NL" dirty="0" smtClean="0"/>
              <a:t> klachten </a:t>
            </a:r>
          </a:p>
          <a:p>
            <a:pPr lvl="1">
              <a:buNone/>
            </a:pPr>
            <a:r>
              <a:rPr lang="nl-NL" i="1" u="sng" dirty="0" smtClean="0"/>
              <a:t>en</a:t>
            </a:r>
            <a:r>
              <a:rPr lang="nl-NL" dirty="0" smtClean="0"/>
              <a:t> </a:t>
            </a:r>
          </a:p>
          <a:p>
            <a:pPr lvl="1">
              <a:buNone/>
            </a:pPr>
            <a:r>
              <a:rPr lang="nl-NL" dirty="0" smtClean="0"/>
              <a:t>	1x </a:t>
            </a:r>
            <a:r>
              <a:rPr lang="nl-NL" b="1" dirty="0" smtClean="0"/>
              <a:t>nuchtere </a:t>
            </a:r>
            <a:r>
              <a:rPr lang="nl-NL" dirty="0" smtClean="0"/>
              <a:t>glucose </a:t>
            </a:r>
            <a:r>
              <a:rPr lang="nl-NL" u="sng" dirty="0" smtClean="0"/>
              <a:t>&gt;</a:t>
            </a:r>
            <a:r>
              <a:rPr lang="nl-NL" dirty="0" smtClean="0"/>
              <a:t> 7,0 </a:t>
            </a:r>
            <a:r>
              <a:rPr lang="nl-NL" dirty="0" err="1" smtClean="0"/>
              <a:t>mmol</a:t>
            </a:r>
            <a:r>
              <a:rPr lang="nl-NL" dirty="0" smtClean="0"/>
              <a:t>/l </a:t>
            </a:r>
          </a:p>
          <a:p>
            <a:pPr lvl="2">
              <a:buNone/>
            </a:pPr>
            <a:r>
              <a:rPr lang="nl-NL" u="sng" dirty="0" smtClean="0"/>
              <a:t>of</a:t>
            </a:r>
            <a:r>
              <a:rPr lang="nl-NL" dirty="0" smtClean="0"/>
              <a:t> </a:t>
            </a:r>
          </a:p>
          <a:p>
            <a:pPr lvl="1">
              <a:buNone/>
            </a:pPr>
            <a:r>
              <a:rPr lang="nl-NL" dirty="0" smtClean="0"/>
              <a:t>	1x </a:t>
            </a:r>
            <a:r>
              <a:rPr lang="nl-NL" b="1" dirty="0" smtClean="0"/>
              <a:t>niet-nuchtere</a:t>
            </a:r>
            <a:r>
              <a:rPr lang="nl-NL" dirty="0" smtClean="0"/>
              <a:t> glucose </a:t>
            </a:r>
            <a:r>
              <a:rPr lang="nl-NL" u="sng" dirty="0" smtClean="0"/>
              <a:t>&gt;</a:t>
            </a:r>
            <a:r>
              <a:rPr lang="nl-NL" dirty="0" smtClean="0"/>
              <a:t> 11,1 </a:t>
            </a:r>
            <a:r>
              <a:rPr lang="nl-NL" dirty="0" err="1" smtClean="0"/>
              <a:t>mmol</a:t>
            </a:r>
            <a:r>
              <a:rPr lang="nl-NL" dirty="0" smtClean="0"/>
              <a:t>/l</a:t>
            </a:r>
          </a:p>
          <a:p>
            <a:pPr>
              <a:buFont typeface="Wingdings" pitchFamily="2" charset="2"/>
              <a:buChar char="ü"/>
            </a:pP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/>
              <a:t>Nadat de diagnose DM is gesteld</a:t>
            </a:r>
          </a:p>
        </p:txBody>
      </p:sp>
      <p:pic>
        <p:nvPicPr>
          <p:cNvPr id="30723" name="Tijdelijke aanduiding voor inhoud 6" descr="OVERWGHT.bmp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1663" y="4572000"/>
            <a:ext cx="1287462" cy="1554163"/>
          </a:xfrm>
        </p:spPr>
      </p:pic>
      <p:sp>
        <p:nvSpPr>
          <p:cNvPr id="19460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1835696" y="1484784"/>
            <a:ext cx="6715125" cy="4572000"/>
          </a:xfrm>
        </p:spPr>
        <p:txBody>
          <a:bodyPr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nl-NL" dirty="0" smtClean="0"/>
          </a:p>
          <a:p>
            <a:pPr marL="514350" indent="-51435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nl-NL" dirty="0" err="1" smtClean="0"/>
              <a:t>Cardio-vasculair</a:t>
            </a:r>
            <a:r>
              <a:rPr lang="nl-NL" dirty="0" smtClean="0"/>
              <a:t> risicoprofiel opstellen</a:t>
            </a:r>
          </a:p>
          <a:p>
            <a:pPr marL="1566862" lvl="3" indent="-51435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nl-NL" dirty="0" smtClean="0"/>
              <a:t>*volgende dia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nl-NL" dirty="0" smtClean="0"/>
              <a:t>Bepalen van (i.v.m. </a:t>
            </a:r>
            <a:r>
              <a:rPr lang="nl-NL" dirty="0" err="1" smtClean="0"/>
              <a:t>nefropathie</a:t>
            </a:r>
            <a:r>
              <a:rPr lang="nl-NL" dirty="0" smtClean="0"/>
              <a:t>):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nl-NL" dirty="0" err="1" smtClean="0"/>
              <a:t>Kreatinineklaring</a:t>
            </a:r>
            <a:r>
              <a:rPr lang="nl-NL" dirty="0" smtClean="0"/>
              <a:t> (</a:t>
            </a:r>
            <a:r>
              <a:rPr lang="nl-NL" dirty="0" err="1" smtClean="0"/>
              <a:t>eGFR</a:t>
            </a:r>
            <a:r>
              <a:rPr lang="nl-NL" dirty="0" smtClean="0"/>
              <a:t>) (bloed )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nl-NL" dirty="0" smtClean="0"/>
              <a:t>Albumine  (urine) 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nl-NL" dirty="0" err="1" smtClean="0"/>
              <a:t>Fundoscopie</a:t>
            </a:r>
            <a:r>
              <a:rPr lang="nl-NL" dirty="0" smtClean="0"/>
              <a:t> (i.v.m. </a:t>
            </a:r>
            <a:r>
              <a:rPr lang="nl-NL" dirty="0" err="1" smtClean="0"/>
              <a:t>retinopathie</a:t>
            </a:r>
            <a:r>
              <a:rPr lang="nl-NL" dirty="0" smtClean="0"/>
              <a:t>)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nl-NL" dirty="0" smtClean="0"/>
              <a:t>Voetonderzoek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/>
              <a:t>Cardiovasculaire risicoprofiel</a:t>
            </a:r>
          </a:p>
        </p:txBody>
      </p:sp>
      <p:pic>
        <p:nvPicPr>
          <p:cNvPr id="31747" name="Tijdelijke aanduiding voor inhoud 6" descr="OVERWGHT.bmp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1663" y="4572000"/>
            <a:ext cx="1287462" cy="1554163"/>
          </a:xfrm>
        </p:spPr>
      </p:pic>
      <p:sp>
        <p:nvSpPr>
          <p:cNvPr id="31748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2000250" y="1571625"/>
            <a:ext cx="6715125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ü"/>
            </a:pPr>
            <a:r>
              <a:rPr lang="nl-NL" sz="2000" dirty="0" smtClean="0"/>
              <a:t>Hart- of vaatziekte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nl-NL" sz="2000" dirty="0" smtClean="0"/>
              <a:t>Roken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nl-NL" sz="2000" dirty="0" smtClean="0"/>
              <a:t>Verhoogde bloeddruk (</a:t>
            </a:r>
            <a:r>
              <a:rPr lang="nl-NL" sz="2000" dirty="0" err="1" smtClean="0"/>
              <a:t>RR-meting</a:t>
            </a:r>
            <a:r>
              <a:rPr lang="nl-NL" sz="2000" dirty="0" smtClean="0"/>
              <a:t>: jonger dan 80 jaar </a:t>
            </a:r>
            <a:r>
              <a:rPr lang="nl-NL" sz="2000" dirty="0" err="1" smtClean="0"/>
              <a:t>systolisch</a:t>
            </a:r>
            <a:r>
              <a:rPr lang="nl-NL" sz="2000" dirty="0" smtClean="0"/>
              <a:t> &gt; 140; ouder dan 80 jaar &gt; 160)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nl-NL" sz="2000" dirty="0" smtClean="0"/>
              <a:t>Verhoogd cholesterol (bloedonderzoek nuchter: cholesterol, HDL, LDL, </a:t>
            </a:r>
            <a:r>
              <a:rPr lang="nl-NL" sz="2000" dirty="0" err="1" smtClean="0"/>
              <a:t>triglyceriden</a:t>
            </a:r>
            <a:r>
              <a:rPr lang="nl-NL" sz="2000" dirty="0" smtClean="0"/>
              <a:t>)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nl-NL" sz="2000" dirty="0" smtClean="0"/>
              <a:t>Hart- of vaatziekte bij familielid in de eerste lijn &lt; 65 jaar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nl-NL" sz="2000" dirty="0" smtClean="0"/>
              <a:t>Weinig lichaamsbeweging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nl-NL" sz="2000" dirty="0" smtClean="0"/>
              <a:t>Overmatig alcoholgebruik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nl-NL" sz="2000" dirty="0" smtClean="0"/>
              <a:t>Ongezonde voeding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nl-NL" sz="2000" dirty="0" smtClean="0"/>
              <a:t>Overgewicht</a:t>
            </a:r>
          </a:p>
          <a:p>
            <a:pPr eaLnBrk="1" hangingPunct="1">
              <a:buFont typeface="Arial" charset="0"/>
              <a:buNone/>
            </a:pP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Vraag 11</a:t>
            </a:r>
            <a:endParaRPr lang="nl-NL" dirty="0" smtClean="0"/>
          </a:p>
        </p:txBody>
      </p:sp>
      <p:pic>
        <p:nvPicPr>
          <p:cNvPr id="32771" name="Tijdelijke aanduiding voor inhoud 6" descr="OVERWGHT.bmp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1663" y="4572000"/>
            <a:ext cx="1287462" cy="1554163"/>
          </a:xfrm>
        </p:spPr>
      </p:pic>
      <p:sp>
        <p:nvSpPr>
          <p:cNvPr id="28676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2000250" y="1571625"/>
            <a:ext cx="6715125" cy="45720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nl-NL" spc="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nl-NL" dirty="0" smtClean="0"/>
              <a:t>Normale BMI is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nl-NL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AutoNum type="alphaUcPeriod"/>
              <a:defRPr/>
            </a:pPr>
            <a:r>
              <a:rPr lang="nl-NL" dirty="0" smtClean="0"/>
              <a:t>18-25 kg/m</a:t>
            </a:r>
            <a:r>
              <a:rPr lang="nl-NL" baseline="30000" dirty="0" smtClean="0"/>
              <a:t>2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AutoNum type="alphaUcPeriod"/>
              <a:defRPr/>
            </a:pPr>
            <a:r>
              <a:rPr lang="nl-NL" dirty="0" smtClean="0"/>
              <a:t>18-27 kg/m</a:t>
            </a:r>
            <a:r>
              <a:rPr lang="nl-NL" baseline="30000" dirty="0" smtClean="0"/>
              <a:t>2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AutoNum type="alphaUcPeriod"/>
              <a:defRPr/>
            </a:pPr>
            <a:r>
              <a:rPr lang="nl-NL" dirty="0" smtClean="0"/>
              <a:t>25-30 kg/m</a:t>
            </a:r>
            <a:r>
              <a:rPr lang="nl-NL" baseline="30000" dirty="0" smtClean="0"/>
              <a:t>2</a:t>
            </a:r>
          </a:p>
        </p:txBody>
      </p:sp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/>
              <a:t>Middelomtrek meten</a:t>
            </a:r>
          </a:p>
        </p:txBody>
      </p:sp>
      <p:pic>
        <p:nvPicPr>
          <p:cNvPr id="33795" name="Tijdelijke aanduiding voor inhoud 6" descr="OVERWGHT.bmp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1663" y="4572000"/>
            <a:ext cx="1287462" cy="1554163"/>
          </a:xfrm>
        </p:spPr>
      </p:pic>
      <p:sp>
        <p:nvSpPr>
          <p:cNvPr id="28676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2000250" y="1571625"/>
            <a:ext cx="6715125" cy="45720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nl-NL" dirty="0" smtClean="0"/>
          </a:p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nl-NL" sz="1600" spc="600" dirty="0" smtClean="0"/>
          </a:p>
          <a:p>
            <a:pPr marL="320040" lvl="1" indent="-32004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ü"/>
              <a:defRPr/>
            </a:pPr>
            <a:r>
              <a:rPr lang="nl-NL" dirty="0" smtClean="0"/>
              <a:t>Verhoogd risico op HVZ en DM type 2</a:t>
            </a:r>
          </a:p>
          <a:p>
            <a:pPr marL="640715" lvl="1" indent="-32004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nl-NL" dirty="0" smtClean="0"/>
              <a:t>Man </a:t>
            </a:r>
            <a:r>
              <a:rPr lang="nl-NL" u="sng" dirty="0" smtClean="0"/>
              <a:t>&gt;</a:t>
            </a:r>
            <a:r>
              <a:rPr lang="nl-NL" dirty="0" smtClean="0"/>
              <a:t> 102 cm</a:t>
            </a:r>
          </a:p>
          <a:p>
            <a:pPr marL="640715" lvl="1" indent="-32004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nl-NL" dirty="0" smtClean="0"/>
              <a:t>Vrouw </a:t>
            </a:r>
            <a:r>
              <a:rPr lang="nl-NL" u="sng" dirty="0" smtClean="0"/>
              <a:t>&gt;</a:t>
            </a:r>
            <a:r>
              <a:rPr lang="nl-NL" dirty="0" smtClean="0"/>
              <a:t> 88 cm</a:t>
            </a:r>
          </a:p>
        </p:txBody>
      </p:sp>
      <p:pic>
        <p:nvPicPr>
          <p:cNvPr id="33797" name="Afbeelding 4" descr="middelomtrek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888" y="4005263"/>
            <a:ext cx="1727200" cy="190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nl-NL" dirty="0" smtClean="0"/>
              <a:t>	Laboratoriumonderzoeken</a:t>
            </a:r>
          </a:p>
        </p:txBody>
      </p:sp>
      <p:pic>
        <p:nvPicPr>
          <p:cNvPr id="34819" name="Tijdelijke aanduiding voor inhoud 6" descr="OVERWGHT.bmp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1663" y="4572000"/>
            <a:ext cx="1287462" cy="1554163"/>
          </a:xfrm>
        </p:spPr>
      </p:pic>
      <p:sp>
        <p:nvSpPr>
          <p:cNvPr id="25604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2000250" y="1571625"/>
            <a:ext cx="6715125" cy="4786313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nl-NL" dirty="0" smtClean="0"/>
              <a:t> </a:t>
            </a:r>
            <a:r>
              <a:rPr lang="nl-NL" sz="2400" dirty="0" smtClean="0"/>
              <a:t>(na het stellen van de diagnose DM) 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nl-NL" sz="2400" dirty="0" smtClean="0"/>
          </a:p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nl-NL" sz="2400" dirty="0" smtClean="0"/>
              <a:t>Bloed: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nl-NL" sz="2400" dirty="0" smtClean="0"/>
              <a:t>Glucose (</a:t>
            </a:r>
            <a:r>
              <a:rPr lang="nl-NL" sz="2400" b="1" dirty="0" smtClean="0"/>
              <a:t>nuchter</a:t>
            </a:r>
            <a:r>
              <a:rPr lang="nl-NL" sz="2400" dirty="0" smtClean="0"/>
              <a:t>), HbA1c (=</a:t>
            </a:r>
            <a:r>
              <a:rPr lang="nl-NL" sz="2400" dirty="0" err="1" smtClean="0"/>
              <a:t>glyHb</a:t>
            </a:r>
            <a:r>
              <a:rPr lang="nl-NL" sz="2400" dirty="0" smtClean="0"/>
              <a:t>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nl-NL" sz="2400" dirty="0" smtClean="0"/>
              <a:t>Cholesterol, HDL, LDL, </a:t>
            </a:r>
            <a:r>
              <a:rPr lang="nl-NL" sz="2400" dirty="0" err="1" smtClean="0"/>
              <a:t>triglyceriden</a:t>
            </a:r>
            <a:r>
              <a:rPr lang="nl-NL" sz="2400" dirty="0" smtClean="0"/>
              <a:t> (</a:t>
            </a:r>
            <a:r>
              <a:rPr lang="nl-NL" sz="2400" b="1" dirty="0" smtClean="0"/>
              <a:t>nuchter</a:t>
            </a:r>
            <a:r>
              <a:rPr lang="nl-NL" sz="2400" dirty="0" smtClean="0"/>
              <a:t>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nl-NL" sz="2400" dirty="0" err="1" smtClean="0"/>
              <a:t>Kreatinine</a:t>
            </a:r>
            <a:endParaRPr lang="nl-NL" sz="2400" dirty="0" smtClean="0"/>
          </a:p>
          <a:p>
            <a:pPr marL="320040" indent="-320040" eaLnBrk="1" fontAlgn="auto" hangingPunct="1">
              <a:spcAft>
                <a:spcPts val="0"/>
              </a:spcAft>
              <a:buNone/>
              <a:defRPr/>
            </a:pPr>
            <a:endParaRPr lang="nl-NL" sz="2400" dirty="0" smtClean="0"/>
          </a:p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nl-NL" sz="2400" dirty="0" smtClean="0"/>
              <a:t> Urine: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nl-NL" sz="2400" dirty="0" smtClean="0"/>
              <a:t>Albumine (</a:t>
            </a:r>
            <a:r>
              <a:rPr lang="nl-NL" sz="2400" b="1" dirty="0" smtClean="0"/>
              <a:t>ochtendurine</a:t>
            </a:r>
            <a:r>
              <a:rPr lang="nl-NL" sz="2400" dirty="0" smtClean="0"/>
              <a:t>)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nl-NL" dirty="0" smtClean="0"/>
              <a:t> 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Vraag 12</a:t>
            </a:r>
            <a:endParaRPr lang="nl-NL" dirty="0" smtClean="0"/>
          </a:p>
        </p:txBody>
      </p:sp>
      <p:pic>
        <p:nvPicPr>
          <p:cNvPr id="35843" name="Tijdelijke aanduiding voor inhoud 6" descr="OVERWGHT.bmp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1663" y="4572000"/>
            <a:ext cx="1287462" cy="1554163"/>
          </a:xfrm>
        </p:spPr>
      </p:pic>
      <p:sp>
        <p:nvSpPr>
          <p:cNvPr id="22532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2000250" y="1571625"/>
            <a:ext cx="6715125" cy="45720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nl-NL" i="1" dirty="0" smtClean="0"/>
          </a:p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nl-NL" dirty="0" smtClean="0"/>
              <a:t>De HbA1c is een goede maat voor het 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nl-NL" dirty="0" smtClean="0"/>
              <a:t>glucosegehalte in het bloed gedurende de 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nl-NL" dirty="0" smtClean="0"/>
              <a:t>laatste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nl-NL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AutoNum type="alphaUcPeriod"/>
              <a:defRPr/>
            </a:pPr>
            <a:r>
              <a:rPr lang="nl-NL" dirty="0" smtClean="0"/>
              <a:t>6 weken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AutoNum type="alphaUcPeriod"/>
              <a:defRPr/>
            </a:pPr>
            <a:r>
              <a:rPr lang="nl-NL" dirty="0" smtClean="0"/>
              <a:t>12 weken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AutoNum type="alphaUcPeriod"/>
              <a:defRPr/>
            </a:pPr>
            <a:r>
              <a:rPr lang="nl-NL" dirty="0" smtClean="0"/>
              <a:t>6 maanden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AutoNum type="alphaUcPeriod"/>
              <a:defRPr/>
            </a:pPr>
            <a:endParaRPr lang="nl-NL" dirty="0" smtClean="0"/>
          </a:p>
        </p:txBody>
      </p:sp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/>
              <a:t>Doelen behandeling van DM</a:t>
            </a:r>
          </a:p>
        </p:txBody>
      </p:sp>
      <p:pic>
        <p:nvPicPr>
          <p:cNvPr id="36867" name="Tijdelijke aanduiding voor inhoud 6" descr="OVERWGHT.bmp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1663" y="4572000"/>
            <a:ext cx="1287462" cy="1554163"/>
          </a:xfrm>
        </p:spPr>
      </p:pic>
      <p:sp>
        <p:nvSpPr>
          <p:cNvPr id="27652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2000250" y="1571625"/>
            <a:ext cx="6715125" cy="45720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nl-NL" b="1" dirty="0" smtClean="0"/>
              <a:t> </a:t>
            </a:r>
            <a:endParaRPr lang="nl-NL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nl-NL" dirty="0" smtClean="0"/>
              <a:t>klachten voorkomen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nl-NL" dirty="0" smtClean="0"/>
              <a:t>complicaties voorkomen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nl-NL" dirty="0" smtClean="0"/>
              <a:t>tevens behandelen van andere risicofactoren voor hart- en vaatziekten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nl-NL" i="1" dirty="0" smtClean="0"/>
              <a:t>maar ook</a:t>
            </a:r>
            <a:r>
              <a:rPr lang="nl-NL" dirty="0" smtClean="0"/>
              <a:t>: kwaliteit van leven 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nl-NL" dirty="0" smtClean="0"/>
              <a:t> 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Vraag 1</a:t>
            </a:r>
            <a:endParaRPr lang="nl-NL" dirty="0" smtClean="0"/>
          </a:p>
        </p:txBody>
      </p:sp>
      <p:pic>
        <p:nvPicPr>
          <p:cNvPr id="10243" name="Tijdelijke aanduiding voor inhoud 6" descr="OVERWGHT.bmp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1663" y="4572000"/>
            <a:ext cx="1287462" cy="1554163"/>
          </a:xfrm>
        </p:spPr>
      </p:pic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2500313" y="1571625"/>
            <a:ext cx="6215062" cy="4572000"/>
          </a:xfrm>
        </p:spPr>
        <p:txBody>
          <a:bodyPr rtlCol="0">
            <a:normAutofit fontScale="925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pc="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 smtClean="0"/>
          </a:p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De verhouding 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DM type 1 : DM type 2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 smtClean="0"/>
          </a:p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=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UcPeriod"/>
              <a:defRPr/>
            </a:pPr>
            <a:r>
              <a:rPr lang="nl-NL" dirty="0" smtClean="0"/>
              <a:t>± 10 : 90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UcPeriod"/>
              <a:defRPr/>
            </a:pPr>
            <a:r>
              <a:rPr lang="nl-NL" dirty="0" smtClean="0"/>
              <a:t>± 30 : 70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UcPeriod"/>
              <a:defRPr/>
            </a:pPr>
            <a:r>
              <a:rPr lang="nl-NL" dirty="0" smtClean="0"/>
              <a:t>± 50 : 50</a:t>
            </a:r>
          </a:p>
        </p:txBody>
      </p:sp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/>
              <a:t>Behandeling</a:t>
            </a:r>
          </a:p>
        </p:txBody>
      </p:sp>
      <p:pic>
        <p:nvPicPr>
          <p:cNvPr id="37891" name="Tijdelijke aanduiding voor inhoud 6" descr="OVERWGHT.bmp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1663" y="4572000"/>
            <a:ext cx="1287462" cy="1554163"/>
          </a:xfrm>
        </p:spPr>
      </p:pic>
      <p:sp>
        <p:nvSpPr>
          <p:cNvPr id="37892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2000250" y="1571625"/>
            <a:ext cx="6715125" cy="4786313"/>
          </a:xfrm>
        </p:spPr>
        <p:txBody>
          <a:bodyPr/>
          <a:lstStyle/>
          <a:p>
            <a:pPr eaLnBrk="1" hangingPunct="1">
              <a:buFont typeface="Wingdings" pitchFamily="2" charset="2"/>
              <a:buChar char="ü"/>
            </a:pPr>
            <a:r>
              <a:rPr lang="nl-NL" dirty="0" smtClean="0"/>
              <a:t>voorlichting over ziektebeeld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nl-NL" dirty="0" smtClean="0"/>
              <a:t>dieet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nl-NL" dirty="0" smtClean="0"/>
              <a:t>afvallen bij BMI &gt; 25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nl-NL" dirty="0" smtClean="0"/>
              <a:t>bewegen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nl-NL" dirty="0" smtClean="0"/>
              <a:t>roken stoppen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nl-NL" dirty="0" smtClean="0"/>
              <a:t>geneesmiddelen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nl-NL" dirty="0" smtClean="0"/>
              <a:t>streefdoelen formuleren</a:t>
            </a:r>
          </a:p>
          <a:p>
            <a:pPr eaLnBrk="1" hangingPunct="1">
              <a:buFont typeface="Arial" charset="0"/>
              <a:buNone/>
            </a:pP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/>
              <a:t>Streefwaarden</a:t>
            </a:r>
          </a:p>
        </p:txBody>
      </p:sp>
      <p:pic>
        <p:nvPicPr>
          <p:cNvPr id="38915" name="Tijdelijke aanduiding voor inhoud 6" descr="OVERWGHT.bmp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1663" y="4572000"/>
            <a:ext cx="1287462" cy="1554163"/>
          </a:xfrm>
        </p:spPr>
      </p:pic>
      <p:graphicFrame>
        <p:nvGraphicFramePr>
          <p:cNvPr id="5" name="Tijdelijke aanduiding voor inhoud 4"/>
          <p:cNvGraphicFramePr>
            <a:graphicFrameLocks noGrp="1"/>
          </p:cNvGraphicFramePr>
          <p:nvPr>
            <p:ph sz="quarter" idx="2"/>
          </p:nvPr>
        </p:nvGraphicFramePr>
        <p:xfrm>
          <a:off x="2051720" y="1988841"/>
          <a:ext cx="6306508" cy="40119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6420"/>
                <a:gridCol w="2767090"/>
                <a:gridCol w="192998"/>
              </a:tblGrid>
              <a:tr h="732183">
                <a:tc gridSpan="3">
                  <a:txBody>
                    <a:bodyPr/>
                    <a:lstStyle/>
                    <a:p>
                      <a:r>
                        <a:rPr lang="nl-NL" sz="2000" dirty="0" smtClean="0"/>
                        <a:t>Streefwaarden</a:t>
                      </a:r>
                      <a:r>
                        <a:rPr lang="nl-NL" sz="2000" baseline="0" dirty="0" smtClean="0"/>
                        <a:t> glucose en HbA1c</a:t>
                      </a:r>
                      <a:endParaRPr lang="nl-NL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7321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2000" dirty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</a:rPr>
                        <a:t>Veneus plasma</a:t>
                      </a:r>
                      <a:endParaRPr lang="nl-NL" sz="20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 marL="68580" marR="68580" marT="0" marB="0"/>
                </a:tc>
              </a:tr>
              <a:tr h="7321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</a:rPr>
                        <a:t>nuchtere </a:t>
                      </a:r>
                      <a:r>
                        <a:rPr lang="nl-NL" sz="20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</a:rPr>
                        <a:t>glucose</a:t>
                      </a:r>
                      <a:endParaRPr lang="nl-NL" sz="20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</a:rPr>
                        <a:t>4,5-8 </a:t>
                      </a:r>
                      <a:r>
                        <a:rPr lang="nl-NL" sz="2000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</a:rPr>
                        <a:t>mmol</a:t>
                      </a:r>
                      <a:r>
                        <a:rPr lang="nl-NL" sz="20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</a:rPr>
                        <a:t>/l</a:t>
                      </a:r>
                      <a:endParaRPr lang="nl-NL" sz="20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 marL="68580" marR="68580" marT="0" marB="0"/>
                </a:tc>
              </a:tr>
              <a:tr h="10832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</a:rPr>
                        <a:t>glucose 2 uur </a:t>
                      </a:r>
                      <a:r>
                        <a:rPr lang="nl-NL" sz="2000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</a:rPr>
                        <a:t>postprandiaal</a:t>
                      </a:r>
                      <a:endParaRPr lang="nl-NL" sz="20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</a:rPr>
                        <a:t>&lt; 9</a:t>
                      </a:r>
                      <a:r>
                        <a:rPr lang="nl-NL" sz="20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</a:rPr>
                        <a:t> </a:t>
                      </a:r>
                      <a:r>
                        <a:rPr lang="nl-NL" sz="2000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</a:rPr>
                        <a:t>mmol</a:t>
                      </a:r>
                      <a:r>
                        <a:rPr lang="nl-NL" sz="20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</a:rPr>
                        <a:t>/l</a:t>
                      </a:r>
                      <a:endParaRPr lang="nl-NL" sz="20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 marL="68580" marR="68580" marT="0" marB="0"/>
                </a:tc>
              </a:tr>
              <a:tr h="7321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</a:rPr>
                        <a:t>HbA1c </a:t>
                      </a:r>
                      <a:endParaRPr lang="nl-NL" sz="20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</a:rPr>
                        <a:t>Zie volgende dia</a:t>
                      </a:r>
                      <a:endParaRPr lang="nl-NL" sz="20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HbA1c</a:t>
            </a:r>
            <a:endParaRPr lang="nl-NL" dirty="0"/>
          </a:p>
        </p:txBody>
      </p:sp>
      <p:pic>
        <p:nvPicPr>
          <p:cNvPr id="6" name="Tijdelijke aanduiding voor inhoud 6" descr="OVERWGHT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01663" y="4572000"/>
            <a:ext cx="1287462" cy="1554163"/>
          </a:xfrm>
          <a:prstGeom prst="rect">
            <a:avLst/>
          </a:prstGeom>
        </p:spPr>
      </p:pic>
      <p:pic>
        <p:nvPicPr>
          <p:cNvPr id="7" name="Afbeelding 6" descr="HbA1c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979712" y="1988840"/>
            <a:ext cx="6840800" cy="30963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/>
              <a:t>Andere streefwaarden</a:t>
            </a:r>
          </a:p>
        </p:txBody>
      </p:sp>
      <p:pic>
        <p:nvPicPr>
          <p:cNvPr id="39939" name="Tijdelijke aanduiding voor inhoud 6" descr="OVERWGHT.bmp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1663" y="4572000"/>
            <a:ext cx="1287462" cy="1554163"/>
          </a:xfrm>
        </p:spPr>
      </p:pic>
      <p:sp>
        <p:nvSpPr>
          <p:cNvPr id="39940" name="Tijdelijke aanduiding voor inhoud 5"/>
          <p:cNvSpPr>
            <a:spLocks noGrp="1"/>
          </p:cNvSpPr>
          <p:nvPr>
            <p:ph sz="quarter" idx="2"/>
          </p:nvPr>
        </p:nvSpPr>
        <p:spPr>
          <a:xfrm>
            <a:off x="2268538" y="1628775"/>
            <a:ext cx="6480175" cy="457200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nl-NL" dirty="0" err="1" smtClean="0"/>
              <a:t>Systolische</a:t>
            </a:r>
            <a:r>
              <a:rPr lang="nl-NL" dirty="0" smtClean="0"/>
              <a:t> bloeddruk </a:t>
            </a:r>
          </a:p>
          <a:p>
            <a:pPr lvl="1">
              <a:buFont typeface="Wingdings" pitchFamily="2" charset="2"/>
              <a:buChar char="ü"/>
            </a:pPr>
            <a:r>
              <a:rPr lang="nl-NL" dirty="0" smtClean="0"/>
              <a:t>&lt; 140 </a:t>
            </a:r>
            <a:r>
              <a:rPr lang="nl-NL" dirty="0" err="1" smtClean="0"/>
              <a:t>mmHg</a:t>
            </a:r>
            <a:r>
              <a:rPr lang="nl-NL" dirty="0" smtClean="0"/>
              <a:t> bij onder de 80 jaar, </a:t>
            </a:r>
          </a:p>
          <a:p>
            <a:pPr lvl="1">
              <a:buFont typeface="Wingdings" pitchFamily="2" charset="2"/>
              <a:buChar char="ü"/>
            </a:pPr>
            <a:r>
              <a:rPr lang="nl-NL" dirty="0" smtClean="0"/>
              <a:t>&lt; 160 </a:t>
            </a:r>
            <a:r>
              <a:rPr lang="nl-NL" dirty="0" err="1" smtClean="0"/>
              <a:t>mmHg</a:t>
            </a:r>
            <a:r>
              <a:rPr lang="nl-NL" dirty="0" smtClean="0"/>
              <a:t> bij boven de 80 jaar</a:t>
            </a:r>
          </a:p>
          <a:p>
            <a:pPr>
              <a:buFont typeface="Wingdings" pitchFamily="2" charset="2"/>
              <a:buChar char="ü"/>
            </a:pPr>
            <a:r>
              <a:rPr lang="nl-NL" dirty="0" err="1" smtClean="0"/>
              <a:t>LDL-cholesterol</a:t>
            </a:r>
            <a:r>
              <a:rPr lang="nl-NL" dirty="0" smtClean="0"/>
              <a:t> &lt; 2,5 </a:t>
            </a:r>
            <a:r>
              <a:rPr lang="nl-NL" dirty="0" err="1" smtClean="0"/>
              <a:t>mmol</a:t>
            </a:r>
            <a:r>
              <a:rPr lang="nl-NL" dirty="0" smtClean="0"/>
              <a:t>/l</a:t>
            </a:r>
          </a:p>
          <a:p>
            <a:pPr>
              <a:buFont typeface="Wingdings" pitchFamily="2" charset="2"/>
              <a:buChar char="ü"/>
            </a:pPr>
            <a:r>
              <a:rPr lang="nl-NL" dirty="0" err="1" smtClean="0"/>
              <a:t>Albuminurie</a:t>
            </a:r>
            <a:r>
              <a:rPr lang="nl-NL" dirty="0" smtClean="0"/>
              <a:t> beperken</a:t>
            </a:r>
          </a:p>
          <a:p>
            <a:pPr>
              <a:buFont typeface="Wingdings" pitchFamily="2" charset="2"/>
              <a:buChar char="ü"/>
            </a:pPr>
            <a:r>
              <a:rPr lang="nl-NL" dirty="0" smtClean="0"/>
              <a:t>BMI &lt; 25 kg/m</a:t>
            </a:r>
            <a:r>
              <a:rPr lang="nl-NL" baseline="30000" dirty="0" smtClean="0"/>
              <a:t>2</a:t>
            </a:r>
          </a:p>
          <a:p>
            <a:pPr>
              <a:buFont typeface="Wingdings" pitchFamily="2" charset="2"/>
              <a:buChar char="ü"/>
            </a:pPr>
            <a:r>
              <a:rPr lang="nl-NL" dirty="0" smtClean="0"/>
              <a:t>Roken stoppen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/>
              <a:t>Voorlichting over het ziektebeeld DM</a:t>
            </a:r>
          </a:p>
        </p:txBody>
      </p:sp>
      <p:pic>
        <p:nvPicPr>
          <p:cNvPr id="40963" name="Tijdelijke aanduiding voor inhoud 6" descr="OVERWGHT.bmp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1663" y="4572000"/>
            <a:ext cx="1287462" cy="1554163"/>
          </a:xfrm>
        </p:spPr>
      </p:pic>
      <p:sp>
        <p:nvSpPr>
          <p:cNvPr id="40964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2000250" y="1571625"/>
            <a:ext cx="6964363" cy="45720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nl-NL" dirty="0" smtClean="0"/>
          </a:p>
          <a:p>
            <a:pPr eaLnBrk="1" hangingPunct="1">
              <a:buFont typeface="Wingdings" pitchFamily="2" charset="2"/>
              <a:buChar char="ü"/>
            </a:pPr>
            <a:r>
              <a:rPr lang="nl-NL" dirty="0" smtClean="0"/>
              <a:t>Afspraken maken in de praktijk:</a:t>
            </a:r>
          </a:p>
          <a:p>
            <a:pPr eaLnBrk="1" hangingPunct="1">
              <a:buFont typeface="Arial" charset="0"/>
              <a:buNone/>
            </a:pPr>
            <a:r>
              <a:rPr lang="nl-NL" dirty="0" smtClean="0"/>
              <a:t>	wie geeft welke voorlichting</a:t>
            </a:r>
          </a:p>
          <a:p>
            <a:pPr eaLnBrk="1" hangingPunct="1">
              <a:buFont typeface="Arial" charset="0"/>
              <a:buNone/>
            </a:pPr>
            <a:endParaRPr lang="nl-NL" dirty="0" smtClean="0"/>
          </a:p>
          <a:p>
            <a:pPr eaLnBrk="1" hangingPunct="1">
              <a:buFont typeface="Wingdings" pitchFamily="2" charset="2"/>
              <a:buChar char="ü"/>
            </a:pPr>
            <a:r>
              <a:rPr lang="nl-NL" dirty="0" smtClean="0"/>
              <a:t>Gebruik maken van </a:t>
            </a:r>
            <a:r>
              <a:rPr lang="nl-NL" dirty="0" err="1" smtClean="0">
                <a:hlinkClick r:id="rId3"/>
              </a:rPr>
              <a:t>www.thuisarts.nl</a:t>
            </a:r>
            <a:endParaRPr lang="nl-NL" dirty="0" smtClean="0"/>
          </a:p>
          <a:p>
            <a:pPr eaLnBrk="1" hangingPunct="1">
              <a:buNone/>
            </a:pPr>
            <a:r>
              <a:rPr lang="nl-NL" dirty="0" smtClean="0"/>
              <a:t>	(evt. uitprinten voor de patiënt)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/>
              <a:t>Dieet</a:t>
            </a:r>
          </a:p>
        </p:txBody>
      </p:sp>
      <p:pic>
        <p:nvPicPr>
          <p:cNvPr id="41987" name="Tijdelijke aanduiding voor inhoud 6" descr="OVERWGHT.bmp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1663" y="4572000"/>
            <a:ext cx="1287462" cy="1554163"/>
          </a:xfrm>
        </p:spPr>
      </p:pic>
      <p:sp>
        <p:nvSpPr>
          <p:cNvPr id="41988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2000250" y="1571625"/>
            <a:ext cx="6715125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ü"/>
            </a:pPr>
            <a:r>
              <a:rPr lang="nl-NL" dirty="0" smtClean="0"/>
              <a:t>Richtlijnen gezonde voeding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nl-NL" dirty="0" smtClean="0"/>
              <a:t>Onverzadigd vet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nl-NL" dirty="0" smtClean="0"/>
              <a:t>Vezelrijke koolhydraten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nl-NL" dirty="0" smtClean="0"/>
              <a:t>Max. 2 alcoholische consumpties per dag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nl-NL" dirty="0" smtClean="0"/>
              <a:t>Vaak in de beginfase begeleiding door diëtist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nl-NL" dirty="0" smtClean="0"/>
              <a:t>Afvallen bij BMI &gt; 25</a:t>
            </a:r>
          </a:p>
          <a:p>
            <a:pPr eaLnBrk="1" hangingPunct="1">
              <a:buFont typeface="Wingdings" pitchFamily="2" charset="2"/>
              <a:buChar char="ü"/>
            </a:pP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/>
              <a:t>Belang van afvallen</a:t>
            </a:r>
          </a:p>
        </p:txBody>
      </p:sp>
      <p:pic>
        <p:nvPicPr>
          <p:cNvPr id="43011" name="Tijdelijke aanduiding voor inhoud 6" descr="OVERWGHT.bmp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1663" y="4572000"/>
            <a:ext cx="1287462" cy="1554163"/>
          </a:xfrm>
        </p:spPr>
      </p:pic>
      <p:sp>
        <p:nvSpPr>
          <p:cNvPr id="43012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2000250" y="1571625"/>
            <a:ext cx="6715125" cy="45720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nl-NL" dirty="0" smtClean="0"/>
              <a:t>Gewichtsverlies van </a:t>
            </a:r>
            <a:r>
              <a:rPr lang="nl-NL" b="1" dirty="0" smtClean="0"/>
              <a:t>5-10%</a:t>
            </a:r>
          </a:p>
          <a:p>
            <a:pPr eaLnBrk="1" hangingPunct="1">
              <a:buFont typeface="Arial" charset="0"/>
              <a:buNone/>
            </a:pPr>
            <a:r>
              <a:rPr lang="nl-NL" dirty="0" smtClean="0"/>
              <a:t>leidt tot </a:t>
            </a:r>
          </a:p>
          <a:p>
            <a:pPr eaLnBrk="1" hangingPunct="1"/>
            <a:r>
              <a:rPr lang="nl-NL" dirty="0" smtClean="0"/>
              <a:t>lagere glucosewaarden</a:t>
            </a:r>
          </a:p>
          <a:p>
            <a:pPr eaLnBrk="1" hangingPunct="1"/>
            <a:r>
              <a:rPr lang="nl-NL" dirty="0" smtClean="0"/>
              <a:t>betere vetstofwisseling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Vraag 13</a:t>
            </a:r>
            <a:endParaRPr lang="nl-NL" dirty="0" smtClean="0"/>
          </a:p>
        </p:txBody>
      </p:sp>
      <p:pic>
        <p:nvPicPr>
          <p:cNvPr id="44035" name="Tijdelijke aanduiding voor inhoud 6" descr="OVERWGHT.bmp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1663" y="4572000"/>
            <a:ext cx="1287462" cy="1554163"/>
          </a:xfrm>
        </p:spPr>
      </p:pic>
      <p:sp>
        <p:nvSpPr>
          <p:cNvPr id="29700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2000250" y="1571625"/>
            <a:ext cx="6715125" cy="45720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nl-NL" spc="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nl-NL" dirty="0" smtClean="0"/>
              <a:t>Een goed beweegadvies is: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nl-NL" u="sng" dirty="0" smtClean="0"/>
              <a:t>Minimaal 5x per week 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nl-NL" u="sng" dirty="0" smtClean="0"/>
              <a:t>30 minuten aaneengesloten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nl-NL" u="sng" dirty="0" smtClean="0"/>
              <a:t>matig intensief </a:t>
            </a:r>
            <a:r>
              <a:rPr lang="nl-NL" dirty="0" smtClean="0"/>
              <a:t>bewegen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nl-NL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AutoNum type="alphaUcPeriod"/>
              <a:defRPr/>
            </a:pPr>
            <a:r>
              <a:rPr lang="nl-NL" dirty="0" smtClean="0"/>
              <a:t>Het moet 7 x per week zijn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AutoNum type="alphaUcPeriod"/>
              <a:defRPr/>
            </a:pPr>
            <a:r>
              <a:rPr lang="nl-NL" dirty="0" smtClean="0"/>
              <a:t>Het mag 30 minuten als optelsom zijn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AutoNum type="alphaUcPeriod"/>
              <a:defRPr/>
            </a:pPr>
            <a:r>
              <a:rPr lang="nl-NL" dirty="0" smtClean="0"/>
              <a:t>Het moet intensief zijn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AutoNum type="alphaUcPeriod"/>
              <a:defRPr/>
            </a:pPr>
            <a:endParaRPr lang="nl-NL" dirty="0" smtClean="0"/>
          </a:p>
        </p:txBody>
      </p:sp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/>
              <a:t>Stoppen met roken</a:t>
            </a:r>
          </a:p>
        </p:txBody>
      </p:sp>
      <p:pic>
        <p:nvPicPr>
          <p:cNvPr id="45059" name="Tijdelijke aanduiding voor inhoud 6" descr="OVERWGHT.bmp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1663" y="4572000"/>
            <a:ext cx="1287462" cy="1554163"/>
          </a:xfrm>
        </p:spPr>
      </p:pic>
      <p:pic>
        <p:nvPicPr>
          <p:cNvPr id="45060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916238" y="2276475"/>
            <a:ext cx="3830637" cy="37782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Vraag 14</a:t>
            </a:r>
            <a:endParaRPr lang="nl-NL" dirty="0" smtClean="0"/>
          </a:p>
        </p:txBody>
      </p:sp>
      <p:pic>
        <p:nvPicPr>
          <p:cNvPr id="46083" name="Tijdelijke aanduiding voor inhoud 6" descr="OVERWGHT.bmp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1663" y="4572000"/>
            <a:ext cx="1287462" cy="1554163"/>
          </a:xfrm>
        </p:spPr>
      </p:pic>
      <p:sp>
        <p:nvSpPr>
          <p:cNvPr id="29700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2000250" y="1571625"/>
            <a:ext cx="6715125" cy="45720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nl-NL" spc="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nl-NL" dirty="0" smtClean="0"/>
              <a:t>Wanneer wordt gewoonlijk gestart met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nl-NL" dirty="0" smtClean="0"/>
              <a:t>medicatie?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nl-NL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AutoNum type="alphaUcPeriod"/>
              <a:defRPr/>
            </a:pPr>
            <a:r>
              <a:rPr lang="nl-NL" dirty="0" smtClean="0"/>
              <a:t>Direct na stellen diagnose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AutoNum type="alphaUcPeriod"/>
              <a:defRPr/>
            </a:pPr>
            <a:r>
              <a:rPr lang="nl-NL" dirty="0" smtClean="0"/>
              <a:t>Na 3 maanden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AutoNum type="alphaUcPeriod"/>
              <a:defRPr/>
            </a:pPr>
            <a:r>
              <a:rPr lang="nl-NL" dirty="0" smtClean="0"/>
              <a:t>Na 6 maanden</a:t>
            </a:r>
          </a:p>
        </p:txBody>
      </p:sp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Vraag 2</a:t>
            </a:r>
            <a:endParaRPr lang="nl-NL" dirty="0" smtClean="0"/>
          </a:p>
        </p:txBody>
      </p:sp>
      <p:pic>
        <p:nvPicPr>
          <p:cNvPr id="11267" name="Tijdelijke aanduiding voor inhoud 6" descr="OVERWGHT.bmp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1663" y="4572000"/>
            <a:ext cx="1287462" cy="1554163"/>
          </a:xfrm>
        </p:spPr>
      </p:pic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2428875" y="1571625"/>
            <a:ext cx="6286500" cy="4572000"/>
          </a:xfrm>
        </p:spPr>
        <p:txBody>
          <a:bodyPr rtlCol="0">
            <a:normAutofit fontScale="925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pc="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 smtClean="0"/>
          </a:p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Een huisartsenpraktijk </a:t>
            </a:r>
            <a:r>
              <a:rPr lang="nl-NL" sz="1600" dirty="0" smtClean="0"/>
              <a:t>(normpraktijk van 2300 patiënten) 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heeft </a:t>
            </a:r>
            <a:r>
              <a:rPr lang="nl-NL" sz="1600" dirty="0" smtClean="0"/>
              <a:t>(</a:t>
            </a:r>
            <a:r>
              <a:rPr lang="nl-NL" sz="1600" u="sng" dirty="0" smtClean="0"/>
              <a:t>anno 2014</a:t>
            </a:r>
            <a:r>
              <a:rPr lang="nl-NL" sz="1600" dirty="0" smtClean="0"/>
              <a:t>) </a:t>
            </a:r>
            <a:r>
              <a:rPr lang="nl-NL" dirty="0" smtClean="0"/>
              <a:t>ongeveer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UcPeriod"/>
              <a:defRPr/>
            </a:pPr>
            <a:r>
              <a:rPr lang="nl-NL" dirty="0" smtClean="0"/>
              <a:t>75 patiënten (3%)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UcPeriod"/>
              <a:defRPr/>
            </a:pPr>
            <a:r>
              <a:rPr lang="nl-NL" dirty="0" smtClean="0"/>
              <a:t>125 patiënten (5%)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UcPeriod"/>
              <a:defRPr/>
            </a:pPr>
            <a:r>
              <a:rPr lang="nl-NL" dirty="0" smtClean="0"/>
              <a:t>200 patiënten (8%)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nl-NL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nl-NL" dirty="0" smtClean="0"/>
              <a:t>met DM type 2.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nl-NL" dirty="0" smtClean="0"/>
          </a:p>
        </p:txBody>
      </p:sp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/>
              <a:t>Stappenplan medicatie</a:t>
            </a:r>
          </a:p>
        </p:txBody>
      </p:sp>
      <p:pic>
        <p:nvPicPr>
          <p:cNvPr id="47107" name="Tijdelijke aanduiding voor inhoud 6" descr="OVERWGHT.bmp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7544" y="4581128"/>
            <a:ext cx="1287462" cy="1554163"/>
          </a:xfrm>
        </p:spPr>
      </p:pic>
      <p:sp>
        <p:nvSpPr>
          <p:cNvPr id="47108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1403648" y="1571625"/>
            <a:ext cx="7311727" cy="4572000"/>
          </a:xfrm>
        </p:spPr>
        <p:txBody>
          <a:bodyPr/>
          <a:lstStyle/>
          <a:p>
            <a:pPr>
              <a:buNone/>
            </a:pPr>
            <a:r>
              <a:rPr lang="nl-NL" dirty="0" smtClean="0"/>
              <a:t>	Stappenplan </a:t>
            </a:r>
            <a:r>
              <a:rPr lang="nl-NL" dirty="0" err="1" smtClean="0"/>
              <a:t>bloedglucoseverlagende</a:t>
            </a:r>
            <a:r>
              <a:rPr lang="nl-NL" dirty="0" smtClean="0"/>
              <a:t> middelen</a:t>
            </a:r>
            <a:r>
              <a:rPr lang="nl-NL" b="1" dirty="0" smtClean="0"/>
              <a:t> </a:t>
            </a:r>
            <a:r>
              <a:rPr lang="nl-NL" dirty="0" err="1" smtClean="0"/>
              <a:t>NHG-standaard</a:t>
            </a:r>
            <a:r>
              <a:rPr lang="nl-NL" dirty="0" smtClean="0"/>
              <a:t> van oktober 2013</a:t>
            </a:r>
          </a:p>
          <a:p>
            <a:pPr>
              <a:buNone/>
            </a:pPr>
            <a:endParaRPr lang="nl-NL" dirty="0" smtClean="0"/>
          </a:p>
          <a:p>
            <a:pPr lvl="1"/>
            <a:r>
              <a:rPr lang="nl-NL" i="1" dirty="0" smtClean="0"/>
              <a:t>Stap 1 </a:t>
            </a:r>
            <a:r>
              <a:rPr lang="nl-NL" dirty="0" smtClean="0"/>
              <a:t>Start met </a:t>
            </a:r>
            <a:r>
              <a:rPr lang="nl-NL" dirty="0" err="1" smtClean="0"/>
              <a:t>metformine</a:t>
            </a:r>
            <a:r>
              <a:rPr lang="nl-NL" dirty="0" smtClean="0"/>
              <a:t>.</a:t>
            </a:r>
          </a:p>
          <a:p>
            <a:pPr lvl="1"/>
            <a:r>
              <a:rPr lang="nl-NL" i="1" dirty="0" smtClean="0"/>
              <a:t>Stap 2 </a:t>
            </a:r>
            <a:r>
              <a:rPr lang="nl-NL" dirty="0" smtClean="0"/>
              <a:t>Voeg een </a:t>
            </a:r>
            <a:r>
              <a:rPr lang="nl-NL" dirty="0" err="1" smtClean="0"/>
              <a:t>sulfonylureumderivaat</a:t>
            </a:r>
            <a:r>
              <a:rPr lang="nl-NL" dirty="0" smtClean="0"/>
              <a:t> aan </a:t>
            </a:r>
            <a:r>
              <a:rPr lang="nl-NL" dirty="0" err="1" smtClean="0"/>
              <a:t>metformine</a:t>
            </a:r>
            <a:r>
              <a:rPr lang="nl-NL" dirty="0" smtClean="0"/>
              <a:t> toe.</a:t>
            </a:r>
          </a:p>
          <a:p>
            <a:pPr lvl="1"/>
            <a:r>
              <a:rPr lang="nl-NL" i="1" dirty="0" smtClean="0"/>
              <a:t>Stap 3 </a:t>
            </a:r>
            <a:r>
              <a:rPr lang="nl-NL" dirty="0" smtClean="0"/>
              <a:t>Voeg </a:t>
            </a:r>
            <a:r>
              <a:rPr lang="nl-NL" dirty="0" err="1" smtClean="0"/>
              <a:t>NPH-insuline</a:t>
            </a:r>
            <a:r>
              <a:rPr lang="nl-NL" dirty="0" smtClean="0"/>
              <a:t> eenmaal daags toe aan orale </a:t>
            </a:r>
            <a:r>
              <a:rPr lang="nl-NL" dirty="0" err="1" smtClean="0"/>
              <a:t>bloedglucoseverlagende</a:t>
            </a:r>
            <a:r>
              <a:rPr lang="nl-NL" dirty="0" smtClean="0"/>
              <a:t> middelen.</a:t>
            </a:r>
          </a:p>
          <a:p>
            <a:pPr>
              <a:buNone/>
            </a:pPr>
            <a:r>
              <a:rPr lang="nl-NL" dirty="0" smtClean="0"/>
              <a:t> </a:t>
            </a:r>
          </a:p>
          <a:p>
            <a:pPr eaLnBrk="1" hangingPunct="1">
              <a:buFont typeface="Wingdings" pitchFamily="2" charset="2"/>
              <a:buChar char="ü"/>
            </a:pP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 err="1" smtClean="0"/>
              <a:t>Metformine</a:t>
            </a:r>
            <a:endParaRPr lang="nl-NL" dirty="0" smtClean="0"/>
          </a:p>
        </p:txBody>
      </p:sp>
      <p:pic>
        <p:nvPicPr>
          <p:cNvPr id="49155" name="Tijdelijke aanduiding voor inhoud 6" descr="OVERWGHT.bmp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1663" y="4572000"/>
            <a:ext cx="1287462" cy="1554163"/>
          </a:xfrm>
        </p:spPr>
      </p:pic>
      <p:sp>
        <p:nvSpPr>
          <p:cNvPr id="49156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2000250" y="1571625"/>
            <a:ext cx="6715125" cy="4857750"/>
          </a:xfrm>
        </p:spPr>
        <p:txBody>
          <a:bodyPr/>
          <a:lstStyle/>
          <a:p>
            <a:pPr eaLnBrk="1" hangingPunct="1">
              <a:buFont typeface="Wingdings" pitchFamily="2" charset="2"/>
              <a:buChar char="ü"/>
            </a:pPr>
            <a:r>
              <a:rPr lang="nl-NL" dirty="0" smtClean="0"/>
              <a:t>Werking: bloedsuikerverlaging door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nl-NL" dirty="0" smtClean="0"/>
              <a:t>Remming glucoseproductie in de lever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nl-NL" dirty="0" smtClean="0"/>
              <a:t>Verbeteren insulinegevoeligheid weefsel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nl-NL" dirty="0" smtClean="0"/>
              <a:t>Bijwerkingen: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nl-NL" dirty="0" err="1" smtClean="0"/>
              <a:t>Gastro-intestinaal</a:t>
            </a:r>
            <a:r>
              <a:rPr lang="nl-NL" dirty="0" smtClean="0"/>
              <a:t>: misselijkheid, braken, diarree, buikpijn (30% van de patiënten)</a:t>
            </a:r>
          </a:p>
          <a:p>
            <a:pPr eaLnBrk="1" hangingPunct="1">
              <a:buFont typeface="Wingdings" pitchFamily="2" charset="2"/>
              <a:buChar char="ü"/>
            </a:pPr>
            <a:endParaRPr lang="nl-NL" dirty="0" smtClean="0"/>
          </a:p>
          <a:p>
            <a:pPr eaLnBrk="1" hangingPunct="1">
              <a:buFont typeface="Wingdings" pitchFamily="2" charset="2"/>
              <a:buChar char="ü"/>
            </a:pPr>
            <a:r>
              <a:rPr lang="nl-NL" dirty="0" smtClean="0"/>
              <a:t>Geen hypoglykemie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nl-NL" dirty="0" smtClean="0"/>
              <a:t>Geen gewichtstoename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 err="1" smtClean="0"/>
              <a:t>Sulfonylureumderivaat</a:t>
            </a:r>
            <a:endParaRPr lang="nl-NL" dirty="0" smtClean="0"/>
          </a:p>
        </p:txBody>
      </p:sp>
      <p:pic>
        <p:nvPicPr>
          <p:cNvPr id="50179" name="Tijdelijke aanduiding voor inhoud 6" descr="OVERWGHT.bmp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1663" y="4572000"/>
            <a:ext cx="1287462" cy="1554163"/>
          </a:xfrm>
        </p:spPr>
      </p:pic>
      <p:sp>
        <p:nvSpPr>
          <p:cNvPr id="50180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2000250" y="1571625"/>
            <a:ext cx="6715125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ü"/>
            </a:pPr>
            <a:r>
              <a:rPr lang="nl-NL" dirty="0" smtClean="0"/>
              <a:t>1</a:t>
            </a:r>
            <a:r>
              <a:rPr lang="nl-NL" baseline="30000" dirty="0" smtClean="0"/>
              <a:t>e</a:t>
            </a:r>
            <a:r>
              <a:rPr lang="nl-NL" dirty="0" smtClean="0"/>
              <a:t> keus: </a:t>
            </a:r>
            <a:r>
              <a:rPr lang="nl-NL" b="1" dirty="0" err="1" smtClean="0"/>
              <a:t>Gliclazide</a:t>
            </a:r>
            <a:endParaRPr lang="nl-NL" b="1" dirty="0" smtClean="0"/>
          </a:p>
          <a:p>
            <a:pPr eaLnBrk="1" hangingPunct="1">
              <a:buFont typeface="Wingdings" pitchFamily="2" charset="2"/>
              <a:buChar char="ü"/>
            </a:pPr>
            <a:r>
              <a:rPr lang="nl-NL" dirty="0" smtClean="0"/>
              <a:t>Werking bloedsuikerverlaging door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nl-NL" dirty="0" smtClean="0"/>
              <a:t>Stimuleren afgifte insuline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nl-NL" dirty="0" smtClean="0"/>
              <a:t>Bijwerkingen: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nl-NL" dirty="0" smtClean="0"/>
              <a:t>Hypoglykemie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nl-NL" dirty="0" smtClean="0"/>
              <a:t>Gewichtstoename 2-5 kg</a:t>
            </a:r>
          </a:p>
          <a:p>
            <a:pPr eaLnBrk="1" hangingPunct="1">
              <a:buFont typeface="Arial" charset="0"/>
              <a:buNone/>
            </a:pP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 err="1" smtClean="0"/>
              <a:t>NPH-Insuline</a:t>
            </a:r>
            <a:endParaRPr lang="nl-NL" dirty="0" smtClean="0"/>
          </a:p>
        </p:txBody>
      </p:sp>
      <p:pic>
        <p:nvPicPr>
          <p:cNvPr id="54275" name="Tijdelijke aanduiding voor inhoud 6" descr="OVERWGHT.bmp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1663" y="4572000"/>
            <a:ext cx="1287462" cy="1554163"/>
          </a:xfrm>
        </p:spPr>
      </p:pic>
      <p:sp>
        <p:nvSpPr>
          <p:cNvPr id="54276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2000250" y="1571625"/>
            <a:ext cx="6715125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ü"/>
            </a:pPr>
            <a:r>
              <a:rPr lang="nl-NL" dirty="0" smtClean="0"/>
              <a:t>NPH (= </a:t>
            </a:r>
            <a:r>
              <a:rPr lang="nl-NL" dirty="0" err="1" smtClean="0"/>
              <a:t>middellangwerkend</a:t>
            </a:r>
            <a:r>
              <a:rPr lang="nl-NL" dirty="0" smtClean="0"/>
              <a:t>)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nl-NL" dirty="0" smtClean="0"/>
              <a:t>Indien met orale medicatie de streefwaarden niet bereikt worden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nl-NL" dirty="0" err="1" smtClean="0"/>
              <a:t>Subcutaan</a:t>
            </a:r>
            <a:r>
              <a:rPr lang="nl-NL" dirty="0" smtClean="0"/>
              <a:t> injecteren in bovenbeen of buikhuid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Vraag 15</a:t>
            </a:r>
            <a:endParaRPr lang="nl-NL" dirty="0" smtClean="0"/>
          </a:p>
        </p:txBody>
      </p:sp>
      <p:pic>
        <p:nvPicPr>
          <p:cNvPr id="55299" name="Tijdelijke aanduiding voor inhoud 6" descr="OVERWGHT.bmp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1663" y="4572000"/>
            <a:ext cx="1287462" cy="1554163"/>
          </a:xfrm>
        </p:spPr>
      </p:pic>
      <p:sp>
        <p:nvSpPr>
          <p:cNvPr id="29700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2000250" y="1571625"/>
            <a:ext cx="6715125" cy="45720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nl-NL" spc="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40715" lvl="1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nl-NL" dirty="0" smtClean="0"/>
              <a:t>Als de patiënt op insuline overgaat, </a:t>
            </a:r>
          </a:p>
          <a:p>
            <a:pPr marL="640715" lvl="1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nl-NL" dirty="0" smtClean="0"/>
              <a:t>wordt de orale medicatie gestopt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nl-NL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AutoNum type="alphaUcPeriod"/>
              <a:defRPr/>
            </a:pPr>
            <a:r>
              <a:rPr lang="nl-NL" dirty="0" smtClean="0"/>
              <a:t>Waar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AutoNum type="alphaUcPeriod"/>
              <a:defRPr/>
            </a:pPr>
            <a:r>
              <a:rPr lang="nl-NL" dirty="0" smtClean="0"/>
              <a:t>Niet waar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nl-NL" dirty="0" smtClean="0"/>
          </a:p>
        </p:txBody>
      </p:sp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/>
              <a:t>Behandeling van andere risicofactoren voor hart- en vaatziekten</a:t>
            </a:r>
          </a:p>
        </p:txBody>
      </p:sp>
      <p:pic>
        <p:nvPicPr>
          <p:cNvPr id="57347" name="Tijdelijke aanduiding voor inhoud 6" descr="OVERWGHT.bmp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1663" y="4572000"/>
            <a:ext cx="1287462" cy="1554163"/>
          </a:xfrm>
        </p:spPr>
      </p:pic>
      <p:sp>
        <p:nvSpPr>
          <p:cNvPr id="57348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2000250" y="1571625"/>
            <a:ext cx="6715125" cy="45720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nl-NL" b="1" dirty="0" smtClean="0"/>
              <a:t>	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nl-NL" sz="2400" dirty="0" smtClean="0"/>
              <a:t>Streef naar </a:t>
            </a:r>
            <a:r>
              <a:rPr lang="nl-NL" sz="2400" dirty="0" err="1" smtClean="0"/>
              <a:t>systolische</a:t>
            </a:r>
            <a:r>
              <a:rPr lang="nl-NL" sz="2400" dirty="0" smtClean="0"/>
              <a:t> bloeddruk &lt; 140 </a:t>
            </a:r>
            <a:r>
              <a:rPr lang="nl-NL" sz="2400" dirty="0" err="1" smtClean="0"/>
              <a:t>mmHg</a:t>
            </a:r>
            <a:r>
              <a:rPr lang="nl-NL" sz="2400" dirty="0" smtClean="0"/>
              <a:t> bij leeftijd &lt; 80 jaar (&lt;160 </a:t>
            </a:r>
            <a:r>
              <a:rPr lang="nl-NL" sz="2400" dirty="0" err="1" smtClean="0"/>
              <a:t>mmHg</a:t>
            </a:r>
            <a:r>
              <a:rPr lang="nl-NL" sz="2400" dirty="0" smtClean="0"/>
              <a:t> bij &gt; 80 jaar)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nl-NL" sz="2400" dirty="0" err="1" smtClean="0"/>
              <a:t>I.g.v</a:t>
            </a:r>
            <a:r>
              <a:rPr lang="nl-NL" sz="2400" dirty="0" smtClean="0"/>
              <a:t>. </a:t>
            </a:r>
            <a:r>
              <a:rPr lang="nl-NL" sz="2400" dirty="0" err="1" smtClean="0"/>
              <a:t>LDL-cholesterol</a:t>
            </a:r>
            <a:r>
              <a:rPr lang="nl-NL" sz="2400" dirty="0" smtClean="0"/>
              <a:t> </a:t>
            </a:r>
            <a:r>
              <a:rPr lang="nl-NL" sz="2400" u="sng" dirty="0" smtClean="0"/>
              <a:t>&gt;</a:t>
            </a:r>
            <a:r>
              <a:rPr lang="nl-NL" sz="2400" dirty="0" smtClean="0"/>
              <a:t> 2,5 </a:t>
            </a:r>
            <a:r>
              <a:rPr lang="nl-NL" sz="2400" dirty="0" err="1" smtClean="0"/>
              <a:t>mmol</a:t>
            </a:r>
            <a:r>
              <a:rPr lang="nl-NL" sz="2400" dirty="0" smtClean="0"/>
              <a:t>/l (of TC </a:t>
            </a:r>
            <a:r>
              <a:rPr lang="nl-NL" sz="2400" u="sng" dirty="0" smtClean="0"/>
              <a:t>&gt;</a:t>
            </a:r>
            <a:r>
              <a:rPr lang="nl-NL" sz="2400" dirty="0" smtClean="0"/>
              <a:t> 4,5 </a:t>
            </a:r>
            <a:r>
              <a:rPr lang="nl-NL" sz="2400" dirty="0" err="1" smtClean="0"/>
              <a:t>mmol</a:t>
            </a:r>
            <a:r>
              <a:rPr lang="nl-NL" sz="2400" dirty="0" smtClean="0"/>
              <a:t>/l) een </a:t>
            </a:r>
            <a:r>
              <a:rPr lang="nl-NL" sz="2400" b="1" dirty="0" err="1" smtClean="0"/>
              <a:t>statine</a:t>
            </a:r>
            <a:r>
              <a:rPr lang="nl-NL" sz="2400" dirty="0" smtClean="0"/>
              <a:t>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nl-NL" sz="2400" dirty="0" err="1" smtClean="0"/>
              <a:t>I.g.v</a:t>
            </a:r>
            <a:r>
              <a:rPr lang="nl-NL" sz="2400" dirty="0" smtClean="0"/>
              <a:t>. (micro- of macro)</a:t>
            </a:r>
            <a:r>
              <a:rPr lang="nl-NL" sz="2400" dirty="0" err="1" smtClean="0"/>
              <a:t>albuminurie</a:t>
            </a:r>
            <a:r>
              <a:rPr lang="nl-NL" sz="2400" dirty="0" smtClean="0"/>
              <a:t> zonder hypertensie en met een levensverwachting van minimaal tien jaar een </a:t>
            </a:r>
            <a:r>
              <a:rPr lang="nl-NL" sz="2400" b="1" dirty="0" err="1" smtClean="0"/>
              <a:t>ACE-remmer</a:t>
            </a:r>
            <a:r>
              <a:rPr lang="nl-NL" sz="2400" dirty="0" smtClean="0"/>
              <a:t>.</a:t>
            </a:r>
          </a:p>
          <a:p>
            <a:pPr eaLnBrk="1" hangingPunct="1">
              <a:buFont typeface="Arial" charset="0"/>
              <a:buNone/>
            </a:pP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/>
              <a:t>Ontregeling DM</a:t>
            </a:r>
          </a:p>
        </p:txBody>
      </p:sp>
      <p:pic>
        <p:nvPicPr>
          <p:cNvPr id="58371" name="Tijdelijke aanduiding voor inhoud 6" descr="OVERWGHT.bmp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1663" y="4572000"/>
            <a:ext cx="1287462" cy="1554163"/>
          </a:xfrm>
        </p:spPr>
      </p:pic>
      <p:sp>
        <p:nvSpPr>
          <p:cNvPr id="58372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2000250" y="1571625"/>
            <a:ext cx="6715125" cy="45720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nl-NL" dirty="0" smtClean="0"/>
          </a:p>
          <a:p>
            <a:pPr eaLnBrk="1" hangingPunct="1">
              <a:buFont typeface="Arial" charset="0"/>
              <a:buNone/>
            </a:pPr>
            <a:endParaRPr lang="nl-NL" dirty="0" smtClean="0"/>
          </a:p>
          <a:p>
            <a:pPr eaLnBrk="1" hangingPunct="1">
              <a:buFont typeface="Wingdings" pitchFamily="2" charset="2"/>
              <a:buChar char="ü"/>
            </a:pPr>
            <a:r>
              <a:rPr lang="nl-NL" dirty="0" smtClean="0"/>
              <a:t>Hypoglykemie: 	glucose &lt; 4,0 </a:t>
            </a:r>
            <a:r>
              <a:rPr lang="nl-NL" dirty="0" err="1" smtClean="0"/>
              <a:t>mmol</a:t>
            </a:r>
            <a:r>
              <a:rPr lang="nl-NL" dirty="0" smtClean="0"/>
              <a:t>/l</a:t>
            </a:r>
          </a:p>
          <a:p>
            <a:pPr eaLnBrk="1" hangingPunct="1">
              <a:buFont typeface="Wingdings" pitchFamily="2" charset="2"/>
              <a:buChar char="ü"/>
            </a:pPr>
            <a:endParaRPr lang="nl-NL" dirty="0" smtClean="0"/>
          </a:p>
          <a:p>
            <a:pPr eaLnBrk="1" hangingPunct="1">
              <a:buFont typeface="Wingdings" pitchFamily="2" charset="2"/>
              <a:buChar char="ü"/>
            </a:pPr>
            <a:r>
              <a:rPr lang="nl-NL" dirty="0" err="1" smtClean="0"/>
              <a:t>Hyperglykemie</a:t>
            </a:r>
            <a:r>
              <a:rPr lang="nl-NL" dirty="0" smtClean="0"/>
              <a:t>: 	glucose &gt; 10,0 </a:t>
            </a:r>
            <a:r>
              <a:rPr lang="nl-NL" dirty="0" err="1" smtClean="0"/>
              <a:t>mmol</a:t>
            </a:r>
            <a:r>
              <a:rPr lang="nl-NL" dirty="0" smtClean="0"/>
              <a:t>/l</a:t>
            </a:r>
          </a:p>
          <a:p>
            <a:pPr lvl="1" eaLnBrk="1" hangingPunct="1">
              <a:buNone/>
            </a:pPr>
            <a:r>
              <a:rPr lang="nl-NL" dirty="0" smtClean="0"/>
              <a:t>(NB in NHG-Triagewijzer &gt; 12,0 </a:t>
            </a:r>
            <a:r>
              <a:rPr lang="nl-NL" dirty="0" err="1" smtClean="0"/>
              <a:t>mmol</a:t>
            </a:r>
            <a:r>
              <a:rPr lang="nl-NL" dirty="0" smtClean="0"/>
              <a:t>/l)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Vraag 16</a:t>
            </a:r>
            <a:endParaRPr lang="nl-NL" dirty="0" smtClean="0"/>
          </a:p>
        </p:txBody>
      </p:sp>
      <p:pic>
        <p:nvPicPr>
          <p:cNvPr id="59395" name="Tijdelijke aanduiding voor inhoud 6" descr="OVERWGHT.bmp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1663" y="4572000"/>
            <a:ext cx="1287462" cy="1554163"/>
          </a:xfrm>
        </p:spPr>
      </p:pic>
      <p:sp>
        <p:nvSpPr>
          <p:cNvPr id="29700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2000250" y="1571625"/>
            <a:ext cx="6715125" cy="45720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nl-NL" spc="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nl-NL" dirty="0" err="1" smtClean="0"/>
              <a:t>Hyperglykemie</a:t>
            </a:r>
            <a:r>
              <a:rPr lang="nl-NL" dirty="0" smtClean="0"/>
              <a:t> is gevaarlijker dan 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nl-NL" dirty="0" err="1" smtClean="0"/>
              <a:t>Hypoglykemie</a:t>
            </a:r>
            <a:endParaRPr lang="nl-NL" dirty="0" smtClean="0"/>
          </a:p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nl-NL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AutoNum type="alphaUcPeriod"/>
              <a:defRPr/>
            </a:pPr>
            <a:r>
              <a:rPr lang="nl-NL" dirty="0" smtClean="0"/>
              <a:t>Waar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AutoNum type="alphaUcPeriod"/>
              <a:defRPr/>
            </a:pPr>
            <a:r>
              <a:rPr lang="nl-NL" dirty="0" smtClean="0"/>
              <a:t>Niet waar</a:t>
            </a:r>
          </a:p>
        </p:txBody>
      </p:sp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/>
              <a:t>Hypoglykemie</a:t>
            </a:r>
          </a:p>
        </p:txBody>
      </p:sp>
      <p:pic>
        <p:nvPicPr>
          <p:cNvPr id="60419" name="Tijdelijke aanduiding voor inhoud 6" descr="OVERWGHT.bmp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1663" y="4572000"/>
            <a:ext cx="1287462" cy="1554163"/>
          </a:xfrm>
        </p:spPr>
      </p:pic>
      <p:pic>
        <p:nvPicPr>
          <p:cNvPr id="60420" name="Tijdelijke aanduiding voor inhoud 4" descr="hypoglykaemie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668713" y="1571625"/>
            <a:ext cx="3378200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/>
              <a:t>Hypoglykemie</a:t>
            </a:r>
          </a:p>
        </p:txBody>
      </p:sp>
      <p:pic>
        <p:nvPicPr>
          <p:cNvPr id="61443" name="Tijdelijke aanduiding voor inhoud 6" descr="OVERWGHT.bmp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1663" y="4572000"/>
            <a:ext cx="1287462" cy="1554163"/>
          </a:xfrm>
        </p:spPr>
      </p:pic>
      <p:sp>
        <p:nvSpPr>
          <p:cNvPr id="61444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2000250" y="1571625"/>
            <a:ext cx="6715125" cy="45720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nl-NL" dirty="0" smtClean="0"/>
          </a:p>
          <a:p>
            <a:pPr eaLnBrk="1" hangingPunct="1">
              <a:buFont typeface="Arial" charset="0"/>
              <a:buNone/>
            </a:pPr>
            <a:r>
              <a:rPr lang="nl-NL" dirty="0" err="1" smtClean="0"/>
              <a:t>I.g.v</a:t>
            </a:r>
            <a:r>
              <a:rPr lang="nl-NL" dirty="0" smtClean="0"/>
              <a:t>. </a:t>
            </a:r>
            <a:r>
              <a:rPr lang="nl-NL" i="1" dirty="0" smtClean="0"/>
              <a:t>ernstig</a:t>
            </a:r>
            <a:r>
              <a:rPr lang="nl-NL" dirty="0" smtClean="0"/>
              <a:t> verlaagd glucosegehalte:</a:t>
            </a:r>
          </a:p>
          <a:p>
            <a:pPr eaLnBrk="1" hangingPunct="1">
              <a:buFont typeface="Arial" charset="0"/>
              <a:buNone/>
            </a:pPr>
            <a:endParaRPr lang="nl-NL" dirty="0" smtClean="0"/>
          </a:p>
          <a:p>
            <a:pPr eaLnBrk="1" hangingPunct="1">
              <a:buFont typeface="Wingdings" pitchFamily="2" charset="2"/>
              <a:buChar char="ü"/>
            </a:pPr>
            <a:r>
              <a:rPr lang="nl-NL" sz="2400" dirty="0" smtClean="0"/>
              <a:t>sufheid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nl-NL" sz="2400" dirty="0" smtClean="0"/>
              <a:t>en uiteindelijk coma</a:t>
            </a:r>
          </a:p>
          <a:p>
            <a:pPr eaLnBrk="1" hangingPunct="1">
              <a:buFont typeface="Arial" charset="0"/>
              <a:buNone/>
            </a:pPr>
            <a:endParaRPr lang="nl-NL" dirty="0" smtClean="0"/>
          </a:p>
          <a:p>
            <a:pPr eaLnBrk="1" hangingPunct="1">
              <a:buFont typeface="Wingdings" pitchFamily="2" charset="2"/>
              <a:buChar char="ü"/>
            </a:pPr>
            <a:r>
              <a:rPr lang="nl-NL" sz="2400" dirty="0" smtClean="0"/>
              <a:t>eigenlijk alleen bij spuiten van insuline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Vraag 3</a:t>
            </a:r>
            <a:endParaRPr lang="nl-NL" dirty="0" smtClean="0"/>
          </a:p>
        </p:txBody>
      </p:sp>
      <p:pic>
        <p:nvPicPr>
          <p:cNvPr id="12291" name="Tijdelijke aanduiding voor inhoud 6" descr="OVERWGHT.bmp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1663" y="4572000"/>
            <a:ext cx="1287462" cy="1554163"/>
          </a:xfrm>
        </p:spPr>
      </p:pic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2428875" y="1571625"/>
            <a:ext cx="6286500" cy="4572000"/>
          </a:xfrm>
        </p:spPr>
        <p:txBody>
          <a:bodyPr rtlCol="0"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pc="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 smtClean="0"/>
          </a:p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De komende jaren is te verwachten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UcPeriod"/>
              <a:defRPr/>
            </a:pPr>
            <a:r>
              <a:rPr lang="nl-NL" dirty="0" smtClean="0"/>
              <a:t>Een </a:t>
            </a:r>
            <a:r>
              <a:rPr lang="nl-NL" u="sng" dirty="0" smtClean="0"/>
              <a:t>afname</a:t>
            </a:r>
            <a:r>
              <a:rPr lang="nl-NL" dirty="0" smtClean="0"/>
              <a:t> aantal </a:t>
            </a:r>
            <a:r>
              <a:rPr lang="nl-NL" dirty="0" err="1" smtClean="0"/>
              <a:t>DM-patiënten</a:t>
            </a:r>
            <a:endParaRPr lang="nl-NL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UcPeriod"/>
              <a:defRPr/>
            </a:pPr>
            <a:r>
              <a:rPr lang="nl-NL" u="sng" dirty="0" smtClean="0"/>
              <a:t>Constant</a:t>
            </a:r>
            <a:r>
              <a:rPr lang="nl-NL" dirty="0" smtClean="0"/>
              <a:t> aantal </a:t>
            </a:r>
            <a:r>
              <a:rPr lang="nl-NL" dirty="0" err="1" smtClean="0"/>
              <a:t>DM-patiënten</a:t>
            </a:r>
            <a:r>
              <a:rPr lang="nl-NL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UcPeriod"/>
              <a:defRPr/>
            </a:pPr>
            <a:r>
              <a:rPr lang="nl-NL" dirty="0" smtClean="0"/>
              <a:t>Een </a:t>
            </a:r>
            <a:r>
              <a:rPr lang="nl-NL" u="sng" dirty="0" smtClean="0"/>
              <a:t>toename</a:t>
            </a:r>
            <a:r>
              <a:rPr lang="nl-NL" dirty="0" smtClean="0"/>
              <a:t> aantal </a:t>
            </a:r>
            <a:r>
              <a:rPr lang="nl-NL" dirty="0" err="1" smtClean="0"/>
              <a:t>DM-patiënten</a:t>
            </a:r>
            <a:r>
              <a:rPr lang="nl-NL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UcPeriod"/>
              <a:defRPr/>
            </a:pPr>
            <a:endParaRPr lang="nl-NL" dirty="0" smtClean="0"/>
          </a:p>
        </p:txBody>
      </p:sp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/>
              <a:t>Oorzaken van hypoglykemie</a:t>
            </a:r>
          </a:p>
        </p:txBody>
      </p:sp>
      <p:pic>
        <p:nvPicPr>
          <p:cNvPr id="62467" name="Tijdelijke aanduiding voor inhoud 6" descr="OVERWGHT.bmp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1663" y="4572000"/>
            <a:ext cx="1287462" cy="1554163"/>
          </a:xfrm>
        </p:spPr>
      </p:pic>
      <p:sp>
        <p:nvSpPr>
          <p:cNvPr id="62468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2000250" y="1571625"/>
            <a:ext cx="6715125" cy="45720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nl-NL" b="1" dirty="0" smtClean="0"/>
          </a:p>
          <a:p>
            <a:pPr eaLnBrk="1" hangingPunct="1">
              <a:buFont typeface="Wingdings" pitchFamily="2" charset="2"/>
              <a:buChar char="ü"/>
            </a:pPr>
            <a:r>
              <a:rPr lang="nl-NL" sz="2400" dirty="0" smtClean="0"/>
              <a:t>Niet genoeg of te laat eten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nl-NL" sz="2400" dirty="0" smtClean="0"/>
              <a:t>Meer lichamelijke inspanning dan normaal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nl-NL" sz="2400" dirty="0" smtClean="0"/>
              <a:t>Te veel tabletten of insuline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nl-NL" sz="2400" dirty="0" smtClean="0"/>
              <a:t>Niet op de juiste tijd nemen van de medicijnen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nl-NL" sz="2400" dirty="0" smtClean="0"/>
              <a:t>Het drinken van alcohol in combinatie met bloedsuikerverlagende tabletten</a:t>
            </a:r>
          </a:p>
          <a:p>
            <a:pPr eaLnBrk="1" hangingPunct="1">
              <a:buFont typeface="Arial" charset="0"/>
              <a:buNone/>
            </a:pP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611560" y="228600"/>
            <a:ext cx="8532440" cy="990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/>
              <a:t>Zelfhulp bij hypoglykemie </a:t>
            </a:r>
          </a:p>
        </p:txBody>
      </p:sp>
      <p:pic>
        <p:nvPicPr>
          <p:cNvPr id="63491" name="Tijdelijke aanduiding voor inhoud 6" descr="OVERWGHT.bmp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528" y="4653136"/>
            <a:ext cx="1287462" cy="1554163"/>
          </a:xfrm>
        </p:spPr>
      </p:pic>
      <p:sp>
        <p:nvSpPr>
          <p:cNvPr id="63492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1475656" y="1571625"/>
            <a:ext cx="7560840" cy="45720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nl-NL" b="1" dirty="0" smtClean="0"/>
              <a:t>	</a:t>
            </a:r>
          </a:p>
          <a:p>
            <a:pPr eaLnBrk="1" hangingPunct="1">
              <a:buFont typeface="Arial" charset="0"/>
              <a:buNone/>
            </a:pPr>
            <a:endParaRPr lang="nl-NL" b="1" dirty="0" smtClean="0"/>
          </a:p>
          <a:p>
            <a:pPr eaLnBrk="1" hangingPunct="1">
              <a:buFont typeface="Wingdings" pitchFamily="2" charset="2"/>
              <a:buChar char="ü"/>
            </a:pPr>
            <a:r>
              <a:rPr lang="nl-NL" sz="2400" dirty="0" smtClean="0"/>
              <a:t>Een groot glas suikerhoudende frisdrank of een paar tabletjes druivensuiker (± </a:t>
            </a:r>
            <a:r>
              <a:rPr lang="nl-NL" sz="2400" b="1" dirty="0" smtClean="0"/>
              <a:t>6</a:t>
            </a:r>
            <a:r>
              <a:rPr lang="nl-NL" sz="2400" dirty="0" smtClean="0"/>
              <a:t> tabletjes) nemen. </a:t>
            </a:r>
          </a:p>
          <a:p>
            <a:pPr eaLnBrk="1" hangingPunct="1">
              <a:buNone/>
            </a:pPr>
            <a:r>
              <a:rPr lang="nl-NL" sz="2400" dirty="0" smtClean="0"/>
              <a:t>	Daarna extra koolhydraten nemen, bijvoorbeeld een boterham eten.</a:t>
            </a:r>
          </a:p>
          <a:p>
            <a:pPr eaLnBrk="1" hangingPunct="1">
              <a:buFont typeface="Arial" charset="0"/>
              <a:buNone/>
            </a:pP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 err="1" smtClean="0"/>
              <a:t>Hyperglykemie</a:t>
            </a:r>
            <a:endParaRPr lang="nl-NL" dirty="0" smtClean="0"/>
          </a:p>
        </p:txBody>
      </p:sp>
      <p:pic>
        <p:nvPicPr>
          <p:cNvPr id="64515" name="Tijdelijke aanduiding voor inhoud 6" descr="OVERWGHT.bmp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1663" y="4572000"/>
            <a:ext cx="1287462" cy="1554163"/>
          </a:xfrm>
        </p:spPr>
      </p:pic>
      <p:pic>
        <p:nvPicPr>
          <p:cNvPr id="64516" name="Tijdelijke aanduiding voor inhoud 4" descr="hyperglykaemie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724275" y="1571625"/>
            <a:ext cx="3267075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 err="1" smtClean="0"/>
              <a:t>Hyperglykemie</a:t>
            </a:r>
            <a:endParaRPr lang="nl-NL" dirty="0" smtClean="0"/>
          </a:p>
        </p:txBody>
      </p:sp>
      <p:pic>
        <p:nvPicPr>
          <p:cNvPr id="65539" name="Tijdelijke aanduiding voor inhoud 6" descr="OVERWGHT.bmp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1663" y="4572000"/>
            <a:ext cx="1287462" cy="1554163"/>
          </a:xfrm>
        </p:spPr>
      </p:pic>
      <p:sp>
        <p:nvSpPr>
          <p:cNvPr id="65540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2000250" y="1571625"/>
            <a:ext cx="6715125" cy="45720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nl-NL" dirty="0" err="1" smtClean="0"/>
              <a:t>I.g.v</a:t>
            </a:r>
            <a:r>
              <a:rPr lang="nl-NL" dirty="0" smtClean="0"/>
              <a:t>. </a:t>
            </a:r>
            <a:r>
              <a:rPr lang="nl-NL" i="1" dirty="0" smtClean="0"/>
              <a:t>ernstig</a:t>
            </a:r>
            <a:r>
              <a:rPr lang="nl-NL" dirty="0" smtClean="0"/>
              <a:t> verhoogd glucosegehalte: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nl-NL" dirty="0" smtClean="0"/>
              <a:t>toenemende zwakte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nl-NL" dirty="0" smtClean="0"/>
              <a:t>sufheid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nl-NL" dirty="0" smtClean="0"/>
              <a:t>bemoeilijkte ademhaling </a:t>
            </a:r>
          </a:p>
          <a:p>
            <a:pPr eaLnBrk="1" hangingPunct="1">
              <a:buFont typeface="Arial" charset="0"/>
              <a:buNone/>
            </a:pPr>
            <a:r>
              <a:rPr lang="nl-NL" dirty="0" smtClean="0"/>
              <a:t>	(</a:t>
            </a:r>
            <a:r>
              <a:rPr lang="nl-NL" dirty="0" err="1" smtClean="0"/>
              <a:t>Kussmaul</a:t>
            </a:r>
            <a:r>
              <a:rPr lang="nl-NL" dirty="0" smtClean="0"/>
              <a:t>: diep, snel, ruikt naar aceton),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nl-NL" dirty="0" smtClean="0"/>
              <a:t>uitdroging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nl-NL" dirty="0" smtClean="0"/>
              <a:t>uiteindelijk coma</a:t>
            </a:r>
          </a:p>
          <a:p>
            <a:pPr eaLnBrk="1" hangingPunct="1">
              <a:buFont typeface="Arial" charset="0"/>
              <a:buNone/>
            </a:pP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Vraag 17</a:t>
            </a:r>
            <a:endParaRPr lang="nl-NL" dirty="0" smtClean="0"/>
          </a:p>
        </p:txBody>
      </p:sp>
      <p:pic>
        <p:nvPicPr>
          <p:cNvPr id="66563" name="Tijdelijke aanduiding voor inhoud 6" descr="OVERWGHT.bmp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1663" y="4572000"/>
            <a:ext cx="1287462" cy="1554163"/>
          </a:xfrm>
        </p:spPr>
      </p:pic>
      <p:sp>
        <p:nvSpPr>
          <p:cNvPr id="29700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2000250" y="1571625"/>
            <a:ext cx="6715125" cy="45720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nl-NL" spc="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nl-NL" spc="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nl-NL" dirty="0" smtClean="0"/>
              <a:t>Iemand met een glucosegehalte 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nl-NL" dirty="0" smtClean="0"/>
              <a:t>van 35 mmol/l kan nog rondlopen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nl-NL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AutoNum type="alphaUcPeriod"/>
              <a:defRPr/>
            </a:pPr>
            <a:r>
              <a:rPr lang="nl-NL" dirty="0" smtClean="0"/>
              <a:t>Waar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AutoNum type="alphaUcPeriod"/>
              <a:defRPr/>
            </a:pPr>
            <a:r>
              <a:rPr lang="nl-NL" dirty="0" smtClean="0"/>
              <a:t>Niet waar</a:t>
            </a:r>
          </a:p>
        </p:txBody>
      </p:sp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/>
              <a:t>Oorzaken van </a:t>
            </a:r>
            <a:r>
              <a:rPr lang="nl-NL" dirty="0" err="1" smtClean="0"/>
              <a:t>hyperglykemie</a:t>
            </a:r>
            <a:endParaRPr lang="nl-NL" dirty="0" smtClean="0"/>
          </a:p>
        </p:txBody>
      </p:sp>
      <p:pic>
        <p:nvPicPr>
          <p:cNvPr id="67587" name="Tijdelijke aanduiding voor inhoud 6" descr="OVERWGHT.bmp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1663" y="4572000"/>
            <a:ext cx="1287462" cy="1554163"/>
          </a:xfrm>
        </p:spPr>
      </p:pic>
      <p:sp>
        <p:nvSpPr>
          <p:cNvPr id="67588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2000250" y="1643063"/>
            <a:ext cx="6715125" cy="478631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nl-NL" b="1" dirty="0" smtClean="0"/>
          </a:p>
          <a:p>
            <a:pPr eaLnBrk="1" hangingPunct="1">
              <a:buFont typeface="Wingdings" pitchFamily="2" charset="2"/>
              <a:buChar char="ü"/>
            </a:pPr>
            <a:r>
              <a:rPr lang="nl-NL" sz="2400" dirty="0" smtClean="0"/>
              <a:t>Eten of drinken van te veel suiker of koolhydraten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nl-NL" sz="2400" dirty="0" smtClean="0"/>
              <a:t>Te weinig of niet op tijd nemen van medicijnen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nl-NL" sz="2400" dirty="0" smtClean="0"/>
              <a:t>Minder lichaamsbeweging dan normaal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nl-NL" sz="2400" dirty="0" smtClean="0"/>
              <a:t>Stress (zoals bij een examen, ongeval of operatie)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nl-NL" sz="2400" dirty="0" smtClean="0"/>
              <a:t>Ziekten met koorts, braken of diarree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nl-NL" sz="2400" dirty="0" smtClean="0"/>
              <a:t>Het gebruik van medicijnen die het glucosegehalte verhogen (bijv. </a:t>
            </a:r>
            <a:r>
              <a:rPr lang="nl-NL" sz="2400" dirty="0" err="1" smtClean="0"/>
              <a:t>prednisolon</a:t>
            </a:r>
            <a:r>
              <a:rPr lang="nl-NL" sz="2400" dirty="0" smtClean="0"/>
              <a:t>)</a:t>
            </a:r>
          </a:p>
          <a:p>
            <a:pPr eaLnBrk="1" hangingPunct="1">
              <a:buFont typeface="Arial" charset="0"/>
              <a:buNone/>
            </a:pP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6815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z="4000" dirty="0" smtClean="0"/>
              <a:t>Zelfhulp bij </a:t>
            </a:r>
            <a:r>
              <a:rPr lang="nl-NL" sz="4000" dirty="0" err="1" smtClean="0"/>
              <a:t>hyperglykemie</a:t>
            </a:r>
            <a:endParaRPr lang="nl-NL" dirty="0" smtClean="0"/>
          </a:p>
        </p:txBody>
      </p:sp>
      <p:pic>
        <p:nvPicPr>
          <p:cNvPr id="68611" name="Tijdelijke aanduiding voor inhoud 6" descr="OVERWGHT.bmp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528" y="4581128"/>
            <a:ext cx="1287462" cy="1554163"/>
          </a:xfrm>
        </p:spPr>
      </p:pic>
      <p:sp>
        <p:nvSpPr>
          <p:cNvPr id="68612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1619672" y="1571625"/>
            <a:ext cx="7416824" cy="45720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nl-NL" b="1" dirty="0" smtClean="0"/>
              <a:t>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nl-NL" sz="2400" dirty="0" smtClean="0"/>
              <a:t>Drink veel water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nl-NL" sz="2400" dirty="0" smtClean="0"/>
              <a:t>Beweeg meer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nl-NL" sz="2400" dirty="0" smtClean="0"/>
              <a:t>Bij koorts, braken of diarree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nl-NL" sz="2100" dirty="0" smtClean="0"/>
              <a:t>naast water ook bouillon drinken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nl-NL" sz="2100" dirty="0" smtClean="0"/>
              <a:t>blijf  de medicijnen innemen, ook als er weinig wordt gegeten</a:t>
            </a:r>
            <a:endParaRPr lang="nl-NL" sz="2900" dirty="0" smtClean="0"/>
          </a:p>
          <a:p>
            <a:pPr eaLnBrk="1" hangingPunct="1"/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b="1" dirty="0" smtClean="0"/>
              <a:t>Driemaandelijkse controle</a:t>
            </a:r>
            <a:endParaRPr lang="nl-NL" dirty="0" smtClean="0"/>
          </a:p>
        </p:txBody>
      </p:sp>
      <p:pic>
        <p:nvPicPr>
          <p:cNvPr id="70659" name="Tijdelijke aanduiding voor inhoud 6" descr="OVERWGHT.bmp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1663" y="4572000"/>
            <a:ext cx="1287462" cy="1554163"/>
          </a:xfrm>
        </p:spPr>
      </p:pic>
      <p:sp>
        <p:nvSpPr>
          <p:cNvPr id="58372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2000250" y="1571625"/>
            <a:ext cx="6715125" cy="4572000"/>
          </a:xfrm>
        </p:spPr>
        <p:txBody>
          <a:bodyPr>
            <a:normAutofit fontScale="925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nl-NL" sz="2000" b="1" dirty="0" smtClean="0"/>
              <a:t>Aan de orde komen: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nl-NL" sz="2000" dirty="0" smtClean="0"/>
              <a:t>Vragen van de patiënt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nl-NL" sz="2000" dirty="0" smtClean="0"/>
              <a:t>Welbevinden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nl-NL" sz="2000" dirty="0" smtClean="0"/>
              <a:t>Hypoglykemie / </a:t>
            </a:r>
            <a:r>
              <a:rPr lang="nl-NL" sz="2000" dirty="0" err="1" smtClean="0"/>
              <a:t>Hyperglykemie</a:t>
            </a:r>
            <a:r>
              <a:rPr lang="nl-NL" sz="2000" dirty="0" smtClean="0"/>
              <a:t> / </a:t>
            </a:r>
            <a:r>
              <a:rPr lang="nl-NL" sz="2000" dirty="0" err="1" smtClean="0"/>
              <a:t>Sexuele</a:t>
            </a:r>
            <a:r>
              <a:rPr lang="nl-NL" sz="2000" dirty="0" smtClean="0"/>
              <a:t> problemen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nl-NL" sz="2000" dirty="0" smtClean="0"/>
              <a:t>Dieet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nl-NL" sz="2000" dirty="0" smtClean="0"/>
              <a:t>Medicatie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nl-NL" sz="2000" dirty="0" smtClean="0"/>
              <a:t>Lichaamsgewicht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nl-NL" sz="2000" dirty="0" smtClean="0"/>
              <a:t>Bewegen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nl-NL" sz="2000" dirty="0" smtClean="0"/>
              <a:t>Roken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nl-NL" sz="2000" dirty="0" smtClean="0"/>
              <a:t>Nuchtere glucosegehalte (bij dieet en/of tab)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nl-NL" sz="1400" dirty="0" smtClean="0"/>
              <a:t>Dagcurve (bij insulinegebruik)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nl-NL" sz="2000" dirty="0" smtClean="0"/>
              <a:t>Bloeddruk </a:t>
            </a:r>
            <a:r>
              <a:rPr lang="nl-NL" sz="2000" dirty="0" err="1" smtClean="0"/>
              <a:t>i.g.v</a:t>
            </a:r>
            <a:r>
              <a:rPr lang="nl-NL" sz="2000" dirty="0" smtClean="0"/>
              <a:t>. hypertensie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nl-NL" sz="2000" dirty="0" smtClean="0"/>
              <a:t>Voetonderzoek </a:t>
            </a:r>
            <a:r>
              <a:rPr lang="nl-NL" sz="2000" dirty="0" err="1" smtClean="0"/>
              <a:t>i.g.v</a:t>
            </a:r>
            <a:r>
              <a:rPr lang="nl-NL" sz="2000" dirty="0" smtClean="0"/>
              <a:t> doorgemaakt </a:t>
            </a:r>
            <a:r>
              <a:rPr lang="nl-NL" sz="2000" dirty="0" err="1" smtClean="0"/>
              <a:t>ulcus</a:t>
            </a:r>
            <a:r>
              <a:rPr lang="nl-NL" sz="2000" dirty="0" smtClean="0"/>
              <a:t>, standsafwijkingen van de voet of ernstige neuropathie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b="1" dirty="0" smtClean="0"/>
              <a:t>Jaarcontrole </a:t>
            </a:r>
            <a:endParaRPr lang="nl-NL" dirty="0" smtClean="0"/>
          </a:p>
        </p:txBody>
      </p:sp>
      <p:pic>
        <p:nvPicPr>
          <p:cNvPr id="71683" name="Tijdelijke aanduiding voor inhoud 6" descr="OVERWGHT.bmp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1663" y="4572000"/>
            <a:ext cx="1287462" cy="1554163"/>
          </a:xfrm>
        </p:spPr>
      </p:pic>
      <p:sp>
        <p:nvSpPr>
          <p:cNvPr id="71684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2000250" y="1628775"/>
            <a:ext cx="6715125" cy="5113338"/>
          </a:xfrm>
        </p:spPr>
        <p:txBody>
          <a:bodyPr/>
          <a:lstStyle/>
          <a:p>
            <a:pPr eaLnBrk="1" hangingPunct="1">
              <a:buNone/>
            </a:pPr>
            <a:r>
              <a:rPr lang="nl-NL" sz="2000" b="1" dirty="0" smtClean="0"/>
              <a:t>(arts/POH, evt. deels DA)</a:t>
            </a:r>
            <a:endParaRPr lang="nl-NL" sz="2000" dirty="0" smtClean="0"/>
          </a:p>
          <a:p>
            <a:pPr eaLnBrk="1" hangingPunct="1">
              <a:buFont typeface="Wingdings" pitchFamily="2" charset="2"/>
              <a:buChar char="ü"/>
            </a:pPr>
            <a:r>
              <a:rPr lang="nl-NL" sz="2000" dirty="0" smtClean="0"/>
              <a:t>zoals driemaandelijkse controle</a:t>
            </a:r>
          </a:p>
          <a:p>
            <a:pPr eaLnBrk="1" hangingPunct="1">
              <a:buFont typeface="Arial" charset="0"/>
              <a:buNone/>
            </a:pPr>
            <a:r>
              <a:rPr lang="nl-NL" sz="2000" dirty="0" smtClean="0"/>
              <a:t>Bovendien: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nl-NL" sz="2000" dirty="0" smtClean="0"/>
              <a:t>Vragen naar </a:t>
            </a:r>
            <a:r>
              <a:rPr lang="nl-NL" sz="2000" dirty="0" err="1" smtClean="0"/>
              <a:t>visusproblemen</a:t>
            </a:r>
            <a:r>
              <a:rPr lang="nl-NL" sz="2000" dirty="0" smtClean="0"/>
              <a:t>, cardiovasculaire klachten, neuropathie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nl-NL" sz="1400" dirty="0" smtClean="0"/>
              <a:t>Inspecteer de spuitplaatsen bij insulinegebruikers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nl-NL" sz="2000" dirty="0" smtClean="0"/>
              <a:t>Mondonderzoek (parodontitis)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nl-NL" sz="2000" dirty="0" smtClean="0"/>
              <a:t>Voetonderzoek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nl-NL" sz="2000" dirty="0" err="1" smtClean="0"/>
              <a:t>Enkel-arm-index</a:t>
            </a:r>
            <a:r>
              <a:rPr lang="nl-NL" sz="2000" dirty="0" smtClean="0"/>
              <a:t> bij pijn in benen tijdens lopen of ‘s nachts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nl-NL" sz="2000" dirty="0" smtClean="0"/>
              <a:t>Uitgebreider Lab </a:t>
            </a:r>
          </a:p>
          <a:p>
            <a:pPr lvl="1" indent="-319088" eaLnBrk="1" hangingPunct="1">
              <a:buFont typeface="Wingdings" pitchFamily="2" charset="2"/>
              <a:buChar char="ü"/>
            </a:pPr>
            <a:r>
              <a:rPr lang="nl-NL" sz="1700" dirty="0" smtClean="0"/>
              <a:t>DA geeft formulier bij voorafgaande 3-maandelijkse controle mee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nl-NL" sz="2000" dirty="0" err="1" smtClean="0"/>
              <a:t>Fundusonderzoek</a:t>
            </a:r>
            <a:r>
              <a:rPr lang="nl-NL" sz="2000" dirty="0" smtClean="0"/>
              <a:t> (</a:t>
            </a:r>
            <a:r>
              <a:rPr lang="nl-NL" sz="2000" dirty="0" err="1" smtClean="0"/>
              <a:t>fundusfotografie</a:t>
            </a:r>
            <a:r>
              <a:rPr lang="nl-NL" sz="2000" dirty="0" smtClean="0"/>
              <a:t>)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nl-NL" sz="1700" dirty="0" smtClean="0"/>
              <a:t>1x per 2 jaar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nl-NL" sz="1700" dirty="0" smtClean="0"/>
              <a:t>bij </a:t>
            </a:r>
            <a:r>
              <a:rPr lang="nl-NL" sz="1700" dirty="0" err="1" smtClean="0"/>
              <a:t>retinopathie</a:t>
            </a:r>
            <a:r>
              <a:rPr lang="nl-NL" sz="1700" dirty="0" smtClean="0"/>
              <a:t> 1x per jaar of verwijzing oogarts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/>
              <a:t>Toekomst</a:t>
            </a:r>
          </a:p>
        </p:txBody>
      </p:sp>
      <p:pic>
        <p:nvPicPr>
          <p:cNvPr id="13315" name="Tijdelijke aanduiding voor inhoud 6" descr="OVERWGHT.bmp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1663" y="4572000"/>
            <a:ext cx="1287462" cy="1554163"/>
          </a:xfrm>
        </p:spPr>
      </p:pic>
      <p:sp>
        <p:nvSpPr>
          <p:cNvPr id="13316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2000250" y="1571625"/>
            <a:ext cx="6715125" cy="45720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nl-NL" smtClean="0"/>
              <a:t>	</a:t>
            </a:r>
          </a:p>
          <a:p>
            <a:pPr eaLnBrk="1" hangingPunct="1">
              <a:buFont typeface="Arial" charset="0"/>
              <a:buNone/>
            </a:pPr>
            <a:r>
              <a:rPr lang="nl-NL" smtClean="0"/>
              <a:t>	Verwachting in 2030</a:t>
            </a:r>
          </a:p>
          <a:p>
            <a:pPr eaLnBrk="1" hangingPunct="1">
              <a:buFont typeface="Arial" charset="0"/>
              <a:buNone/>
            </a:pPr>
            <a:endParaRPr lang="nl-NL" smtClean="0"/>
          </a:p>
          <a:p>
            <a:pPr eaLnBrk="1" hangingPunct="1">
              <a:buFont typeface="Arial" charset="0"/>
              <a:buNone/>
            </a:pPr>
            <a:r>
              <a:rPr lang="nl-NL" sz="1000" smtClean="0"/>
              <a:t>	</a:t>
            </a:r>
            <a:r>
              <a:rPr lang="nl-NL" smtClean="0"/>
              <a:t>&gt; 1.000.000 Nederlanders met DM</a:t>
            </a:r>
          </a:p>
          <a:p>
            <a:pPr eaLnBrk="1" hangingPunct="1">
              <a:buFont typeface="Arial" charset="0"/>
              <a:buNone/>
            </a:pPr>
            <a:endParaRPr lang="nl-NL" sz="1000" smtClean="0"/>
          </a:p>
          <a:p>
            <a:pPr eaLnBrk="1" hangingPunct="1">
              <a:buFont typeface="Arial" charset="0"/>
              <a:buNone/>
            </a:pPr>
            <a:r>
              <a:rPr lang="nl-NL" sz="1000" smtClean="0"/>
              <a:t>	</a:t>
            </a:r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/>
              <a:t>Wat is Diabetes </a:t>
            </a:r>
            <a:r>
              <a:rPr lang="nl-NL" dirty="0" err="1" smtClean="0"/>
              <a:t>Mellitus</a:t>
            </a:r>
            <a:r>
              <a:rPr lang="nl-NL" dirty="0" smtClean="0"/>
              <a:t>?</a:t>
            </a:r>
          </a:p>
        </p:txBody>
      </p:sp>
      <p:pic>
        <p:nvPicPr>
          <p:cNvPr id="14339" name="Tijdelijke aanduiding voor inhoud 6" descr="OVERWGHT.bmp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1663" y="4572000"/>
            <a:ext cx="1287462" cy="1554163"/>
          </a:xfrm>
        </p:spPr>
      </p:pic>
      <p:sp>
        <p:nvSpPr>
          <p:cNvPr id="14340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2000250" y="1571625"/>
            <a:ext cx="6715125" cy="45720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nl-NL" smtClean="0"/>
          </a:p>
          <a:p>
            <a:pPr eaLnBrk="1" hangingPunct="1">
              <a:buFont typeface="Arial" charset="0"/>
              <a:buNone/>
            </a:pPr>
            <a:r>
              <a:rPr lang="nl-NL" smtClean="0"/>
              <a:t>Diabetes Mellitus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nl-NL" smtClean="0"/>
              <a:t>Glucosegehalte in bloed verhoogd</a:t>
            </a:r>
          </a:p>
          <a:p>
            <a:pPr eaLnBrk="1" hangingPunct="1">
              <a:buFont typeface="Wingdings" pitchFamily="2" charset="2"/>
              <a:buChar char="Ø"/>
            </a:pPr>
            <a:endParaRPr lang="nl-NL" smtClean="0"/>
          </a:p>
          <a:p>
            <a:pPr eaLnBrk="1" hangingPunct="1">
              <a:buFont typeface="Arial" charset="0"/>
              <a:buNone/>
            </a:pPr>
            <a:r>
              <a:rPr lang="nl-NL" smtClean="0"/>
              <a:t>Als gevolg van: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nl-NL" smtClean="0"/>
              <a:t>Tekort aan insuline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nl-NL" smtClean="0"/>
              <a:t>Gevoeligheid van cellen voor insuline verminderd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Vraag 4</a:t>
            </a:r>
            <a:endParaRPr lang="nl-NL" dirty="0" smtClean="0"/>
          </a:p>
        </p:txBody>
      </p:sp>
      <p:pic>
        <p:nvPicPr>
          <p:cNvPr id="15363" name="Tijdelijke aanduiding voor inhoud 6" descr="OVERWGHT.bmp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1663" y="4572000"/>
            <a:ext cx="1287462" cy="1554163"/>
          </a:xfrm>
        </p:spPr>
      </p:pic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2000250" y="1571625"/>
            <a:ext cx="6715125" cy="4572000"/>
          </a:xfrm>
        </p:spPr>
        <p:txBody>
          <a:bodyPr rtlCol="0"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 smtClean="0"/>
          </a:p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Insuline wordt geproduceerd in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UcPeriod"/>
              <a:defRPr/>
            </a:pPr>
            <a:r>
              <a:rPr lang="nl-NL" dirty="0" smtClean="0"/>
              <a:t>Lever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UcPeriod"/>
              <a:defRPr/>
            </a:pPr>
            <a:r>
              <a:rPr lang="nl-NL" dirty="0" smtClean="0"/>
              <a:t>Alvleesklier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UcPeriod"/>
              <a:defRPr/>
            </a:pPr>
            <a:r>
              <a:rPr lang="nl-NL" dirty="0" smtClean="0"/>
              <a:t>Bijnier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 smtClean="0"/>
          </a:p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 smtClean="0"/>
          </a:p>
        </p:txBody>
      </p:sp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 err="1" smtClean="0"/>
              <a:t>DiabetesType</a:t>
            </a:r>
            <a:r>
              <a:rPr lang="nl-NL" dirty="0" smtClean="0"/>
              <a:t> 1</a:t>
            </a:r>
          </a:p>
        </p:txBody>
      </p:sp>
      <p:pic>
        <p:nvPicPr>
          <p:cNvPr id="16387" name="Tijdelijke aanduiding voor inhoud 6" descr="OVERWGHT.bmp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1663" y="4572000"/>
            <a:ext cx="1287462" cy="1554163"/>
          </a:xfrm>
        </p:spPr>
      </p:pic>
      <p:sp>
        <p:nvSpPr>
          <p:cNvPr id="16388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2000250" y="1571625"/>
            <a:ext cx="6715125" cy="4572000"/>
          </a:xfrm>
        </p:spPr>
        <p:txBody>
          <a:bodyPr/>
          <a:lstStyle/>
          <a:p>
            <a:pPr eaLnBrk="1" hangingPunct="1"/>
            <a:endParaRPr lang="nl-NL" dirty="0" smtClean="0"/>
          </a:p>
          <a:p>
            <a:pPr eaLnBrk="1" hangingPunct="1">
              <a:buFont typeface="Arial" charset="0"/>
              <a:buNone/>
            </a:pPr>
            <a:endParaRPr lang="nl-NL" dirty="0" smtClean="0"/>
          </a:p>
          <a:p>
            <a:pPr eaLnBrk="1" hangingPunct="1">
              <a:buFont typeface="Wingdings" pitchFamily="2" charset="2"/>
              <a:buChar char="ü"/>
            </a:pPr>
            <a:r>
              <a:rPr lang="nl-NL" dirty="0" smtClean="0"/>
              <a:t>Absoluut insulinetekort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nl-NL" dirty="0" smtClean="0"/>
              <a:t>Kinderleeftijd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nl-NL" dirty="0" smtClean="0"/>
              <a:t>Erfelijkheid speelt geen rol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nl-NL" dirty="0" smtClean="0"/>
              <a:t>Waarschijnlijk auto-immuunziekte</a:t>
            </a:r>
          </a:p>
          <a:p>
            <a:pPr eaLnBrk="1" hangingPunct="1"/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an">
  <a:themeElements>
    <a:clrScheme name="Media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Zonnewend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1490</TotalTime>
  <Words>1139</Words>
  <Application>Microsoft Office PowerPoint</Application>
  <PresentationFormat>Diavoorstelling (4:3)</PresentationFormat>
  <Paragraphs>448</Paragraphs>
  <Slides>58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58</vt:i4>
      </vt:variant>
    </vt:vector>
  </HeadingPairs>
  <TitlesOfParts>
    <vt:vector size="59" baseType="lpstr">
      <vt:lpstr>Mediaan</vt:lpstr>
      <vt:lpstr>Het diabetesspreekuur van de Doktersassistent</vt:lpstr>
      <vt:lpstr>Heden</vt:lpstr>
      <vt:lpstr>Vraag 1</vt:lpstr>
      <vt:lpstr>Vraag 2</vt:lpstr>
      <vt:lpstr>Vraag 3</vt:lpstr>
      <vt:lpstr>Toekomst</vt:lpstr>
      <vt:lpstr>Wat is Diabetes Mellitus?</vt:lpstr>
      <vt:lpstr>Vraag 4</vt:lpstr>
      <vt:lpstr>DiabetesType 1</vt:lpstr>
      <vt:lpstr>Diabetes Type 2</vt:lpstr>
      <vt:lpstr>Vraag 5</vt:lpstr>
      <vt:lpstr>Vraag 6</vt:lpstr>
      <vt:lpstr>Mogelijke andere klachten</vt:lpstr>
      <vt:lpstr>Complicaties van DM door</vt:lpstr>
      <vt:lpstr>Complicaties van DM</vt:lpstr>
      <vt:lpstr>Vraag 7</vt:lpstr>
      <vt:lpstr>Vraag 8</vt:lpstr>
      <vt:lpstr>Opsporing?</vt:lpstr>
      <vt:lpstr>Referentiewaarden stellen diagnose</vt:lpstr>
      <vt:lpstr>Vraag 9</vt:lpstr>
      <vt:lpstr>Vraag 10</vt:lpstr>
      <vt:lpstr>Stellen diagnose DM</vt:lpstr>
      <vt:lpstr>Nadat de diagnose DM is gesteld</vt:lpstr>
      <vt:lpstr>Cardiovasculaire risicoprofiel</vt:lpstr>
      <vt:lpstr>Vraag 11</vt:lpstr>
      <vt:lpstr>Middelomtrek meten</vt:lpstr>
      <vt:lpstr> Laboratoriumonderzoeken</vt:lpstr>
      <vt:lpstr>Vraag 12</vt:lpstr>
      <vt:lpstr>Doelen behandeling van DM</vt:lpstr>
      <vt:lpstr>Behandeling</vt:lpstr>
      <vt:lpstr>Streefwaarden</vt:lpstr>
      <vt:lpstr>HbA1c</vt:lpstr>
      <vt:lpstr>Andere streefwaarden</vt:lpstr>
      <vt:lpstr>Voorlichting over het ziektebeeld DM</vt:lpstr>
      <vt:lpstr>Dieet</vt:lpstr>
      <vt:lpstr>Belang van afvallen</vt:lpstr>
      <vt:lpstr>Vraag 13</vt:lpstr>
      <vt:lpstr>Stoppen met roken</vt:lpstr>
      <vt:lpstr>Vraag 14</vt:lpstr>
      <vt:lpstr>Stappenplan medicatie</vt:lpstr>
      <vt:lpstr>Metformine</vt:lpstr>
      <vt:lpstr>Sulfonylureumderivaat</vt:lpstr>
      <vt:lpstr>NPH-Insuline</vt:lpstr>
      <vt:lpstr>Vraag 15</vt:lpstr>
      <vt:lpstr>Behandeling van andere risicofactoren voor hart- en vaatziekten</vt:lpstr>
      <vt:lpstr>Ontregeling DM</vt:lpstr>
      <vt:lpstr>Vraag 16</vt:lpstr>
      <vt:lpstr>Hypoglykemie</vt:lpstr>
      <vt:lpstr>Hypoglykemie</vt:lpstr>
      <vt:lpstr>Oorzaken van hypoglykemie</vt:lpstr>
      <vt:lpstr>Zelfhulp bij hypoglykemie </vt:lpstr>
      <vt:lpstr>Hyperglykemie</vt:lpstr>
      <vt:lpstr>Hyperglykemie</vt:lpstr>
      <vt:lpstr>Vraag 17</vt:lpstr>
      <vt:lpstr>Oorzaken van hyperglykemie</vt:lpstr>
      <vt:lpstr>Zelfhulp bij hyperglykemie</vt:lpstr>
      <vt:lpstr>Driemaandelijkse controle</vt:lpstr>
      <vt:lpstr>Jaarcontrole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diabetesspreekuur van de doktersassistent</dc:title>
  <dc:creator>Jacolien</dc:creator>
  <cp:lastModifiedBy>Jacolien Swierstra</cp:lastModifiedBy>
  <cp:revision>152</cp:revision>
  <dcterms:created xsi:type="dcterms:W3CDTF">2009-01-24T14:34:40Z</dcterms:created>
  <dcterms:modified xsi:type="dcterms:W3CDTF">2015-01-04T14:41:48Z</dcterms:modified>
</cp:coreProperties>
</file>